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75" r:id="rId3"/>
    <p:sldId id="277" r:id="rId4"/>
    <p:sldId id="273" r:id="rId5"/>
    <p:sldId id="278" r:id="rId6"/>
    <p:sldId id="282" r:id="rId7"/>
    <p:sldId id="280" r:id="rId8"/>
    <p:sldId id="284" r:id="rId9"/>
    <p:sldId id="281" r:id="rId10"/>
    <p:sldId id="287" r:id="rId11"/>
    <p:sldId id="288" r:id="rId12"/>
    <p:sldId id="289" r:id="rId13"/>
    <p:sldId id="283" r:id="rId14"/>
    <p:sldId id="286" r:id="rId15"/>
    <p:sldId id="285" r:id="rId16"/>
    <p:sldId id="290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2314"/>
    <a:srgbClr val="FF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265" autoAdjust="0"/>
    <p:restoredTop sz="38162" autoAdjust="0"/>
  </p:normalViewPr>
  <p:slideViewPr>
    <p:cSldViewPr>
      <p:cViewPr varScale="1">
        <p:scale>
          <a:sx n="86" d="100"/>
          <a:sy n="86" d="100"/>
        </p:scale>
        <p:origin x="-159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57D6D-94D7-4B8E-991F-95EF07B8F950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5A5CB-D9F0-41C9-B662-68C4846A57A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vopros-remont.ru/zagorod-i-stroika/kormushka-dlya-ptic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</a:t>
            </a: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http://vopros-remont.ru/zagorod-i-stroika/kormushka-dlya-ptic/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                                                              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Зачем нужны кормушки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Ученые сейчас однозначно сходятся на том, что вредных птиц нет вообще. Даже от таких наглых проходимцев, как серые вороны и бакланы пользы, как оказалось, все-таки много больше, чем вреда. Документально зафиксированные нападения орла-бородача и ягнятника на альпинистов были вызваны тем, что скалолазы приближались к их гнездам; выводок есть выводок, его нужно защищать.        Второе, в чем единодушны специалисты – зимой в жилых местах необходима кормушка для птиц. Многие мелкие и самые полезные из них не совершают регулярных перелетов, а предпринимают зимой кормовые миграции. Вблизи человеческого жилья кормовые угодья держатся в обилии дольше, чем в дикой природе и, когда грянут настоящие холода с бескормицей, сил на перелет уже не хватит: в пути поживиться нечем будет.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Если охарактеризовать птицу одним словом, то это будет – движение. Птиц, при наступлении неблагоприятных условий впадающих в спячку или иным способом экономящих собственные энергоресурсы, нет и быть не может: приспособление организма к полету требует высокой скорости обмена веществ. Если птица голодна и/или ей холодно, она все больше и больше беспокоится, ищет, чего бы питательного поклевать. Она не слабеет при этом до тех пор, пока не упадет, оцепенев, под ноги прохожему. Отнести ветеринарам – возможно, выходят. Но лучше все-таки, потратив немного труда, соорудить своими руками кормушку на зиму; для этого сгодятся почти любые домашние отходы или обрезки.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Садоводам, огородникам и дачникам, посещающим свой участок зимой, от этого будет и большая польза: даже зерноядные птицы, воробьи, напр., выводок выкармливают насекомыми. Весной как раз ко времени выклева птенцов просыпаются и активизируются вредители. Если с осени сделать кормушку для птиц и прикормить на участке полезное их сообщество, расходов на средства защиты растений понадобится куда меньше. Птичьи же кормушки, да будет известно читателю, можно сделать привлекательными для одних видов птиц и не очень-то удобными для других, от которых пользы меньше. Как именно – на этом и сделан упор в данной статье. Не в ущерб, будем надеяться, и другим аспектам вопроса, как-то материалы, подешевле или вовсе дармовые, дизайн и др.</a:t>
            </a: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                                                                  Какой быть кормушке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Представим себе для начала проект кормушки. Именно представим, потому что оформлять его на бумаге и мыкаться с ней по кабинетам с серьезными дядями и въедливыми тетями не надо. Но, во-первых, нужно знать, где и для чего будет зимняя птичья столовая: в городе, за городом, для временной подкормки в самую стужу или для постоянного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приваживания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полезных помощников. Во-вторых, кого будем кормить? Кого пропускать вперед, а кого ненавязчиво попросим подождать? К примеру, если другим худо приходится, воробьи, вороны и голуби уж точно перебьются. Они давно сжились с человеком и чем поживиться найдут в самую свирепую бескормицу, а на даче или в усадьбе от других птиц толку больше будет.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Определившись с «кругом желаемой клиентуры», выберем конструкцию кормушки. Птицы не только едят не все одно и то же, они и корм берут по-разному: с земли или обширной твердой ровной опоры, с толстых веток, сучьев и стволов деревьев, цепляясь за них коготками, с качающихся тонких веточек и былинок; конструкция кормушки должна обеспечивать преимущество доступа к корму желательным гостям. Птиц, берущих корм с лета, в виду не имеем, они все перелетные. После этого выберем материал для кормушки, желательно бесплатный, а уж по нему будет видно, как ее сделать. Такой вот примерно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ППР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(план производства работ).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5A5CB-D9F0-41C9-B662-68C4846A57A1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Первая троица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облигатно зимующие насекомоядные птицы. Поползень и пищуха достают насекомых из трещин коры и ходов древесины специально приспособленными для этого клювами. Дятлы, как известно, к добыче продалбливаются. На кормушке почти наверняка можно ждать только малого пестрого дятла: он уже, можно сказать, вполне сжился с людьми, а при недостатке животной пищи способен подкармливаться твердыми семенами. Другие дятлы (черный или желна, большой пестрый, зеленый, золотой или сирийский) на кормушку не прилетят ни за что, а если там появились поползень и/или пищуха, значит, этой зимой птицам вообще плохо, и корм нужно давать высококалорийный с животными жирами и белками; какой именно – об этом далее. Все эти птицы корм берут, цепляясь за опору.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Клесты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также зимуют облигатно, но питаются, вылущивая семена хвойных из шишек, это самые специализированные из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птиц-лущильщиков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у них и клюв превратился в нечто вроде щипцов. Даже птенцов клесты выводят в середине зимы, когда вдоволь встопорщившихся шишек. Брать корм с ветки или цепляясь за опору, им в общем все равно, лишь бы не с земли.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Сойка с кедровкой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также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лущильщики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но не столь искусные. Кедровку, кстати, можно увидеть не только на севере; иногда она предпринимает дальние кормовые миграции, во время которых добирается и до Испании. Все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птицы-лущильщики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очень полезны для леса, т.к. способствуют распространению деревьев: клест их много теряет, восстанавливая существующий лес, а сойка с кедровкой устраивают кладовые семян, которые используют не полностью, а то и вовсе забывают. Тем самым лес распространяется. Специалисты-лесоводы уверены, что без кедровок поддержание запасов сосны сибирской (сибирского кедра) было бы невозможным. Кроме того, сойки с кедровками уничтожают массу зимующих вредных насекомых. Привадить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птиц-лущильщиков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 участок можно, но самодельные кормушки для них нужны особого типа, см. далее.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Кормушки-лущилки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продаются и готовыми, но в них нет ничего, что нельзя было бы сделать самому. Клестам на случай неурожая шишек они тоже сгодятся, однако, подкормившись, они отлетят обратно в лес. Примечание: на всякий случай еще напомним: насекомоядные лесные птицы 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лущильщики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 людям за едой летят в самом крайнем случае, и тогда им обязательно нужно предложить питательный высококалорийный корм. Попутно они и сад-огород основательно подчистят от зимующей вредоносной мелочи.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Снегирь, свиристель, дубонос и щегол считаются птицами преимущественно плодоядными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Тут не ошибка, речь идет не о плоти, а о сочных плодах и ягодах. Их косточки в пищеварительном тракте этих птиц, как правило, не перевариваются, но всхожесть семян после такой обработки увеличивается. Т.е., плодоядные птицы способствуют распространению ягодных кустарников и деревьев. Однако птенцов плодоядные птицы кормят насекомыми, а пока/когда урожая нет, и сами ими не брезгуют. Собственно, плодоядных птиц средних широт можно считать по-птичьи всеядными, т.к. животные корма составляют немалую долю их рациона. Щегол вообще может насекомых потреблять больше, чем растительных кормов. В истреблении зимующих вредителей они дополняют насекомоядных 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лущильщиков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т.к. те, как правило, не берут добычу совершенно открытую и неподвижную, напр. куколок. Приваживать плодоядных птиц на участок желательно, но с оглядкой. Хорошей привадой будут положенные на крышу кормушки куски мягкой сочной растительной пищи: огрызки яблок с семечками, тыква, огурец. Однако, прежде чем класть приваду, нужно приглядеться к столующимся: если среди них замечен дубонос, от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приваживания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лучше отказаться. Весной он выклевывает набухающие почки и местами стал настоящим бичом садов и огородов. Позже дубонос с лихвой компенсирует ущерб, уничтожая в огромных количествах майских хрущей и гусениц капустниц, но все-таки способствовать его чрезмерному размножению не нужно. Примечание: иногда советуют в качестве зимней витаминной подкормки класть в кормушку веточки, постоявшие дома в воде до набухания почек. Не надо, как и любые другие проростки, а то и абсолютно полезные синицы могут приучиться «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дубоносить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». Лучшая витаминная подкормка для птиц зимой – огрызки яблок и груш с семечками, волокнистая сердцевина тыквы с семенами, кисти калины, рябины, бузины, сушеные ягоды шиповника, вишневые (можно из компота) и виноградные косточки. Подробнее о кормах см. далее. Чижи Пищу плодоядные птицы берут с земли и цепляясь за опору, так что и кормушка для них может быть любой, кроме качающегося подвеса, см. далее. Они крепче и сильнее воробьев, но не так нахальны, поэтому синицам не конкуренты, если корма довольно. На кормушке чаще всего бывают щеглы; они близки к тому, чтобы стать облигатно зимующими симбионтами человека. Тут полезно помнить Сент-Экзюпери: «Мы в ответе за тех, кого приручили».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5A5CB-D9F0-41C9-B662-68C4846A57A1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                                                Чижи, овсянки и зеленушки – птицы зерноядные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Потравы всходам от них бояться нечего: они предпочитают семена диких трав. Птенцов выкармливают насекомыми. Корм берут с земли и с качающейся веточки/травинки. С синицами дружат, но воробьев от их кормушки нужно отваживать: зерноядные мелкие, не очень сильные и неагрессивные птички. Примечание: автор глубоко убежден, что старинная песенка про чижика-пыжика, который на Фонтанке водку пил, сложена не только в насмешку над курсантами какого-то из элитных кадетских корпусов, носившими желто-черные мундиры. У чижа в природе и впрямь вид несколько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осоловело-надменный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как у начинающего запивохи-мажора, только что хватившего (тяпнувшего,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хряпнувшего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пропустившего, накатившего,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охлобыснувшего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опрокинувшего и т.д., и т.п.)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стопарь-другой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см. рис. справа. Что не мешает ему быть по-птичьи осторожным и осмотрительным. Наконец, орава птиц-синиц, которые воруют пшеницу только в доме, который построил Джек. На самом деле насекомые – непременная и значительная часть их рациона, причем разнокалиберная. Если большая и хохлатая синицы способны управиться с саранчой, то длиннохвостая с гаичкой не прочь поклевать и тлей с паутинными клещиками. Синицы вполне сжились с людьми, приваживать их не нужно, сами прилетят. Подкормку обычной зимой надо давать растительную сухую, а в сильный мороз – высокопитательную, как и другим насекомоядным. Тогда, соскучившись за зиму на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сухомятине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синички весной примутся за вредителей, не дав им как следует поразмять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жвалы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и тем сразу станет не до всходов с посевами. А кто выживет в этой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клювобойне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существенного вреда урожаю нанести уже не сможет. Корм синицы могут брать с самых тонких треплемых ветром веточек; им остался всего один эволюционный шаг, чтобы научиться брать пищу с лета. Это облегчает создание специализированных синичьих столовых.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5A5CB-D9F0-41C9-B662-68C4846A57A1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                                                                                          Как быть с воробьями?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Воробьи полезны ничуть не менее других зерноядных, но дерзки, пронырливы, держатся стаями. И обычная птичья кормушка, в отличие от ворон и голубей, им по размерам вполне подходит. Пищу воробьи берут преимущественно с земли, но не боятся и с веток. Поэтому они способны объесть других птиц, когда для тех подкормка вопрос жизни и смерти, а сами чирикающие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пройдохи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тем временем могли бы продержаться как-то еще. Так что зимнюю кормушку для птиц желательно устроить таким образом, чтобы воробьи летели к ней, только если в зобу совсем уж ветер гуляет. 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                                    Схема кормушки для птиц, непривлекательной для воробьев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Тут можно использовать их осторожность и манеру избегать опасности. Если вы обратили внимание, воробьи удирают, стартуя с места круто вверх. Поэтому кормушка в невысокими летками (окнами для доступа птиц к корму) и крутой крышей с большими свесами для воробьев непривлекательна: чтобы оттуда смыться, нужно сначала перепорхнуть в сторону, а это не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по-воробьиному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«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Антиворобьиную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 кормушку можно сделать по образцу кормушки для цыплят.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5A5CB-D9F0-41C9-B662-68C4846A57A1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                                                                                 Кормушка-подвес.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Просто корм на ниточке или в сетчатом чехле. Типично синичья кормушка на случай сильных холодов. Из других птиц ее могут посещать лесные насекомоядные, кроме дятлов. Подкормка-«антифриз» для синиц – просто кусочек несоленого сала. Более питательный вариант, рассчитанный также на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лущильщиков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шар из смеси семян,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скрепленный застывшим нутряным жиром (лярдом) или арахисовым маслом в сеточке для овощей. Однако отливать кормовую массу в пластиковые стаканчики или красивые формы и замораживать не нужно, птицам цепляться трудно и калории от подкормки могут не скомпенсировать расход энергии на поддержание себя трепетом крыльев. Шар из готовой массы нужно лепить руками на холоде; жир застывает быстро, и шарик можно тут же вешать.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Кормушки-подвески для синиц Кормушку-подвес можно сделать для птиц определенных видов. Напр., большие синицы охотно клюют гирлянды из сушеных ягод (особенно – шиповника) или стручков арахиса.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 вот лазоревки очень любят кататься на качелях, и шарики для них нужно вешать на самые тонкие и упругие веточки или даже оригинально оформлять в виде мобильных скульптур, или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мобилей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Большие синицы туда тоже прилетят, но с лазоревками они не воюют. Для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птиц-лущильщиков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снегирей и свиристелей хорошей будет висячая подкормка из шишки; для заметности ее неплохо дополнить гроздью калины или рябины.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5A5CB-D9F0-41C9-B662-68C4846A57A1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                                                                           4 – бункерная.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    Оптимальна по всем показателям, включая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антиворобьиность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Дело в том, что воробьи птицы стайные. Если стая на кормовой площади не помещается, 1-2 воробья не «наедут» и на овсянок с гаичками: поедят в чужой компании, но по очереди и соблюдая приличия.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       Самодельные бункерные кормушки бывают разной конструкции. В центре – специальная для синиц и малых пестрых дятлов (твердая узкая площадка). Она же и та, что справа –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антиворобьиные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Современные материалы позволяют изготовление и такой эффективной кормушки, как бункерная, уложить в 5 минут. Как – ясно из рис. справа. Изготовление бункерной кормушки для птиц из бутылки Материалы – бутылка ПЭТ, пластиковая тарелочка, капроновая нитка,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суперклей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Инструменты – ножницы, нож, цыганская игла. И прослужит эта кормушка не одну зиму.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5A5CB-D9F0-41C9-B662-68C4846A57A1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Если уж очень хочется соригинальничать, попробуйте сделать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съедобные подвесные кормушки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своими руками. Для приготовления лакомства для пернатых запасаемся салом, сухофруктами, орехами, грубым овсом и семенами подсолнечника. Также нам понадобится проволока, веревка, пластмассовый шарик, пластиковые стаканчики или другие подходящие формочки. Шарик нужно разрезать на две половинки, сделать на вершине небольшое круглое отверстие, а затем снова соединить половинки, обернув шар проволокой. Сало кладем в кастрюльку и растапливаем при невысокой температуре. Пока сало тает, смешиваем орешки, семечки и овес с сухофруктами. Добавляем смесь к расплавленному салу и тщательно перемешиваем, чтобы все сухие компоненты хорошо пропитались салом. В центр подготовленного шарика или формочки вставляем проволоку с прикрепленной веревкой. Погруженный в формочку конец проволоки желательно загнуть в форме петли. Заполняем форму смесью, даем остыть и отправляем на заморозку. Когда смесь застынет, удаляем формочки и развешиваем в саду красивые и съедобные кормушки. Такие «пирожки» можно подвешивать и в небольших красочных сеточках.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Поздней осенью, зимой и ранней весной птицы особенно нуждаются в калорийной пище, поэтому замечательной идеей будет угостить их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маргарином или несоленым салом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Несоленым салом охотно лакомятся синички и воробьи. Кстати, синички – единственные птички, способные кушать прямо на лету, поэтому куски сала для них можно подвешивать прямо на веревке… эдакий птичий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фастфуд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Мягкий животный жир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желательно смешивать с другими кормами: овсом, семечками и зернышками, орехами, куриными яйцами, пищевыми крошками, сухариками, медом. Нелишней будет и кальциевая подкормка из яичной скорлупы. Также скармливать птицам можно вареный картофель и яйца, консервированный корм для домашних питомцев, крошки и кусочки пшеничного хлеба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Шикарным украшением для сада и радостью для птиц станут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кормушки-гирлянды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Чтобы смастерить такую красоту, на ворсистую пеньку нанизываем сухофрукты, орешки, сухарики, баранки, несоленое сало и подвешиваем в саду в виде гирлянд или бус. Для пущей красоты несколько нитей закрепляем на одной планке. </a:t>
            </a:r>
          </a:p>
          <a:p>
            <a:r>
              <a:rPr lang="ru-RU" dirty="0" smtClean="0"/>
              <a:t>     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5A5CB-D9F0-41C9-B662-68C4846A57A1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6BB9F-AE27-42DA-87D4-1AC14F4AFD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F6F9A-CC11-48EC-A363-3CE2705566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6C97C-C150-40C6-93EB-FD9093D407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49B61-F55C-45F4-A98E-308EE29262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E3D0A-2BB7-4E97-BBA8-36A40B075C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EEF94-9801-4CBA-8061-C766DFD658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2012F-80C3-4EC8-B632-A3FD771998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3BFF48-B4D1-45A1-B88B-E6887696E4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3F4189-2A64-4E91-B198-00E460DF2A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551C8-DF84-4F8B-B14A-B7528B5F55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45A51-A807-4BFF-93FE-AD5A479572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C5CCD-532E-4E5A-B8AB-B026460411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2EAB4-A764-48F5-A845-161D7BED5A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BD539-CEEA-4228-8819-199AA4AE19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649E0-FDAB-4999-A365-383AFCFF89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5375-BCD4-4366-A9CF-718BAAC45B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8C70878-76B7-4944-93A1-AE8FE3974A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png"/><Relationship Id="rId7" Type="http://schemas.openxmlformats.org/officeDocument/2006/relationships/image" Target="../media/image96.jpeg"/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http://animalprotect.org/system/data/editor/Image/library/140/icon/3_ico.gif" TargetMode="External"/><Relationship Id="rId13" Type="http://schemas.openxmlformats.org/officeDocument/2006/relationships/image" Target="../media/image104.gif"/><Relationship Id="rId18" Type="http://schemas.openxmlformats.org/officeDocument/2006/relationships/image" Target="http://animalprotect.org/system/data/editor/Image/library/140/icon/25_ico.gif" TargetMode="External"/><Relationship Id="rId26" Type="http://schemas.openxmlformats.org/officeDocument/2006/relationships/image" Target="http://animalprotect.org/system/data/editor/Image/library/140/icon/7_ico.gif" TargetMode="External"/><Relationship Id="rId39" Type="http://schemas.openxmlformats.org/officeDocument/2006/relationships/image" Target="../media/image117.gif"/><Relationship Id="rId3" Type="http://schemas.openxmlformats.org/officeDocument/2006/relationships/image" Target="../media/image99.gif"/><Relationship Id="rId21" Type="http://schemas.openxmlformats.org/officeDocument/2006/relationships/image" Target="../media/image108.gif"/><Relationship Id="rId34" Type="http://schemas.openxmlformats.org/officeDocument/2006/relationships/image" Target="http://animalprotect.org/system/data/editor/Image/library/140/icon/13_ico.gif" TargetMode="External"/><Relationship Id="rId42" Type="http://schemas.openxmlformats.org/officeDocument/2006/relationships/image" Target="http://animalprotect.org/system/data/editor/Image/library/140/icon/21_ico.gif" TargetMode="External"/><Relationship Id="rId47" Type="http://schemas.openxmlformats.org/officeDocument/2006/relationships/image" Target="../media/image121.png"/><Relationship Id="rId7" Type="http://schemas.openxmlformats.org/officeDocument/2006/relationships/image" Target="../media/image101.gif"/><Relationship Id="rId12" Type="http://schemas.openxmlformats.org/officeDocument/2006/relationships/image" Target="http://animalprotect.org/system/data/editor/Image/library/140/icon/18_ico.gif" TargetMode="External"/><Relationship Id="rId17" Type="http://schemas.openxmlformats.org/officeDocument/2006/relationships/image" Target="../media/image106.gif"/><Relationship Id="rId25" Type="http://schemas.openxmlformats.org/officeDocument/2006/relationships/image" Target="../media/image110.gif"/><Relationship Id="rId33" Type="http://schemas.openxmlformats.org/officeDocument/2006/relationships/image" Target="../media/image114.gif"/><Relationship Id="rId38" Type="http://schemas.openxmlformats.org/officeDocument/2006/relationships/image" Target="http://animalprotect.org/system/data/editor/Image/library/140/icon/16_ico.gif" TargetMode="External"/><Relationship Id="rId46" Type="http://schemas.openxmlformats.org/officeDocument/2006/relationships/image" Target="http://animalprotect.org/system/data/editor/Image/library/140/icon/23_ico.gif" TargetMode="External"/><Relationship Id="rId2" Type="http://schemas.openxmlformats.org/officeDocument/2006/relationships/image" Target="../media/image98.jpeg"/><Relationship Id="rId16" Type="http://schemas.openxmlformats.org/officeDocument/2006/relationships/image" Target="http://animalprotect.org/system/data/editor/Image/library/140/icon/20_ico.gif" TargetMode="External"/><Relationship Id="rId20" Type="http://schemas.openxmlformats.org/officeDocument/2006/relationships/image" Target="http://animalprotect.org/system/data/editor/Image/library/140/icon/4_ico.gif" TargetMode="External"/><Relationship Id="rId29" Type="http://schemas.openxmlformats.org/officeDocument/2006/relationships/image" Target="../media/image112.gif"/><Relationship Id="rId41" Type="http://schemas.openxmlformats.org/officeDocument/2006/relationships/image" Target="../media/image118.gif"/><Relationship Id="rId1" Type="http://schemas.openxmlformats.org/officeDocument/2006/relationships/slideLayout" Target="../slideLayouts/slideLayout6.xml"/><Relationship Id="rId6" Type="http://schemas.openxmlformats.org/officeDocument/2006/relationships/image" Target="http://animalprotect.org/system/data/editor/Image/library/140/icon/2_ico.gif" TargetMode="External"/><Relationship Id="rId11" Type="http://schemas.openxmlformats.org/officeDocument/2006/relationships/image" Target="../media/image103.gif"/><Relationship Id="rId24" Type="http://schemas.openxmlformats.org/officeDocument/2006/relationships/image" Target="http://animalprotect.org/system/data/editor/Image/library/140/icon/6_ico.gif" TargetMode="External"/><Relationship Id="rId32" Type="http://schemas.openxmlformats.org/officeDocument/2006/relationships/image" Target="http://animalprotect.org/system/data/editor/Image/library/140/icon/12_ico.gif" TargetMode="External"/><Relationship Id="rId37" Type="http://schemas.openxmlformats.org/officeDocument/2006/relationships/image" Target="../media/image116.gif"/><Relationship Id="rId40" Type="http://schemas.openxmlformats.org/officeDocument/2006/relationships/image" Target="http://animalprotect.org/system/data/editor/Image/library/140/icon/17_ico.gif" TargetMode="External"/><Relationship Id="rId45" Type="http://schemas.openxmlformats.org/officeDocument/2006/relationships/image" Target="../media/image120.gif"/><Relationship Id="rId5" Type="http://schemas.openxmlformats.org/officeDocument/2006/relationships/image" Target="../media/image100.gif"/><Relationship Id="rId15" Type="http://schemas.openxmlformats.org/officeDocument/2006/relationships/image" Target="../media/image105.gif"/><Relationship Id="rId23" Type="http://schemas.openxmlformats.org/officeDocument/2006/relationships/image" Target="../media/image109.gif"/><Relationship Id="rId28" Type="http://schemas.openxmlformats.org/officeDocument/2006/relationships/image" Target="http://animalprotect.org/system/data/editor/Image/library/140/icon/8_ico.gif" TargetMode="External"/><Relationship Id="rId36" Type="http://schemas.openxmlformats.org/officeDocument/2006/relationships/image" Target="http://animalprotect.org/system/data/editor/Image/library/140/icon/15_ico.gif" TargetMode="External"/><Relationship Id="rId10" Type="http://schemas.openxmlformats.org/officeDocument/2006/relationships/image" Target="http://animalprotect.org/system/data/editor/Image/library/140/icon/9_ico.gif" TargetMode="External"/><Relationship Id="rId19" Type="http://schemas.openxmlformats.org/officeDocument/2006/relationships/image" Target="../media/image107.gif"/><Relationship Id="rId31" Type="http://schemas.openxmlformats.org/officeDocument/2006/relationships/image" Target="../media/image113.gif"/><Relationship Id="rId44" Type="http://schemas.openxmlformats.org/officeDocument/2006/relationships/image" Target="http://animalprotect.org/system/data/editor/Image/library/140/icon/22_ico.gif" TargetMode="External"/><Relationship Id="rId4" Type="http://schemas.openxmlformats.org/officeDocument/2006/relationships/image" Target="http://animalprotect.org/system/data/editor/Image/library/140/icon/1_ico.gif" TargetMode="External"/><Relationship Id="rId9" Type="http://schemas.openxmlformats.org/officeDocument/2006/relationships/image" Target="../media/image102.gif"/><Relationship Id="rId14" Type="http://schemas.openxmlformats.org/officeDocument/2006/relationships/image" Target="http://animalprotect.org/system/data/editor/Image/library/140/icon/19_ico.gif" TargetMode="External"/><Relationship Id="rId22" Type="http://schemas.openxmlformats.org/officeDocument/2006/relationships/image" Target="http://animalprotect.org/system/data/editor/Image/library/140/icon/5_ico.gif" TargetMode="External"/><Relationship Id="rId27" Type="http://schemas.openxmlformats.org/officeDocument/2006/relationships/image" Target="../media/image111.gif"/><Relationship Id="rId30" Type="http://schemas.openxmlformats.org/officeDocument/2006/relationships/image" Target="http://animalprotect.org/system/data/editor/Image/library/140/icon/11_ico.gif" TargetMode="External"/><Relationship Id="rId35" Type="http://schemas.openxmlformats.org/officeDocument/2006/relationships/image" Target="../media/image115.gif"/><Relationship Id="rId43" Type="http://schemas.openxmlformats.org/officeDocument/2006/relationships/image" Target="../media/image119.gif"/><Relationship Id="rId48" Type="http://schemas.openxmlformats.org/officeDocument/2006/relationships/image" Target="../media/image1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jpeg"/><Relationship Id="rId7" Type="http://schemas.openxmlformats.org/officeDocument/2006/relationships/image" Target="../media/image128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10" Type="http://schemas.openxmlformats.org/officeDocument/2006/relationships/image" Target="../media/image131.gif"/><Relationship Id="rId4" Type="http://schemas.openxmlformats.org/officeDocument/2006/relationships/image" Target="../media/image125.jpeg"/><Relationship Id="rId9" Type="http://schemas.openxmlformats.org/officeDocument/2006/relationships/image" Target="../media/image1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gif"/><Relationship Id="rId2" Type="http://schemas.openxmlformats.org/officeDocument/2006/relationships/image" Target="../media/image132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gif"/><Relationship Id="rId5" Type="http://schemas.openxmlformats.org/officeDocument/2006/relationships/image" Target="../media/image135.gif"/><Relationship Id="rId4" Type="http://schemas.openxmlformats.org/officeDocument/2006/relationships/image" Target="../media/image13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tif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jpe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22272" y="142852"/>
            <a:ext cx="2283039" cy="185738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6000792" cy="2786082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ru-RU" sz="6600" b="1" dirty="0" smtClean="0">
                <a:solidFill>
                  <a:srgbClr val="FF6600"/>
                </a:solidFill>
              </a:rPr>
              <a:t>ГОРОДСКИЕ </a:t>
            </a:r>
            <a:br>
              <a:rPr lang="ru-RU" sz="6600" b="1" dirty="0" smtClean="0">
                <a:solidFill>
                  <a:srgbClr val="FF6600"/>
                </a:solidFill>
              </a:rPr>
            </a:br>
            <a:r>
              <a:rPr lang="ru-RU" sz="6600" b="1" dirty="0" smtClean="0">
                <a:solidFill>
                  <a:srgbClr val="FF6600"/>
                </a:solidFill>
              </a:rPr>
              <a:t>ПТИЦЫ </a:t>
            </a:r>
            <a:br>
              <a:rPr lang="ru-RU" sz="6600" b="1" dirty="0" smtClean="0">
                <a:solidFill>
                  <a:srgbClr val="FF6600"/>
                </a:solidFill>
              </a:rPr>
            </a:br>
            <a:r>
              <a:rPr lang="ru-RU" sz="6600" b="1" dirty="0" smtClean="0">
                <a:solidFill>
                  <a:srgbClr val="FF6600"/>
                </a:solidFill>
              </a:rPr>
              <a:t>ЗИМОЙ</a:t>
            </a:r>
            <a:endParaRPr lang="ru-RU" sz="5400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86314" y="2786058"/>
            <a:ext cx="4214842" cy="3857652"/>
          </a:xfrm>
          <a:effectLst>
            <a:outerShdw blurRad="50800" dist="12700" dir="3000000" algn="ctr" rotWithShape="0">
              <a:srgbClr val="FF6600"/>
            </a:outerShdw>
          </a:effectLst>
        </p:spPr>
        <p:txBody>
          <a:bodyPr/>
          <a:lstStyle/>
          <a:p>
            <a:pPr eaLnBrk="1" hangingPunct="1"/>
            <a:r>
              <a:rPr lang="ru-RU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Подкорми:</a:t>
            </a:r>
          </a:p>
          <a:p>
            <a:pPr eaLnBrk="1" hangingPunct="1"/>
            <a:r>
              <a:rPr lang="ru-RU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Кого?</a:t>
            </a:r>
          </a:p>
          <a:p>
            <a:pPr eaLnBrk="1" hangingPunct="1"/>
            <a:r>
              <a:rPr lang="ru-RU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Как?</a:t>
            </a:r>
          </a:p>
          <a:p>
            <a:pPr eaLnBrk="1" hangingPunct="1"/>
            <a:r>
              <a:rPr lang="ru-RU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Чем? </a:t>
            </a:r>
          </a:p>
        </p:txBody>
      </p:sp>
      <p:pic>
        <p:nvPicPr>
          <p:cNvPr id="4" name="Рисунок 3" descr="m3.gif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3929066"/>
            <a:ext cx="5235810" cy="407196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0430" y="1000108"/>
            <a:ext cx="3357586" cy="174163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Репей00.png"/>
          <p:cNvPicPr>
            <a:picLocks noChangeAspect="1"/>
          </p:cNvPicPr>
          <p:nvPr/>
        </p:nvPicPr>
        <p:blipFill>
          <a:blip r:embed="rId3">
            <a:lum bright="30000"/>
          </a:blip>
          <a:stretch>
            <a:fillRect/>
          </a:stretch>
        </p:blipFill>
        <p:spPr>
          <a:xfrm>
            <a:off x="0" y="214290"/>
            <a:ext cx="3214710" cy="3214710"/>
          </a:xfrm>
          <a:prstGeom prst="rect">
            <a:avLst/>
          </a:prstGeom>
        </p:spPr>
      </p:pic>
      <p:pic>
        <p:nvPicPr>
          <p:cNvPr id="9" name="Рисунок 8" descr="0_a4d5c_9f485722_orig.png"/>
          <p:cNvPicPr>
            <a:picLocks noChangeAspect="1"/>
          </p:cNvPicPr>
          <p:nvPr/>
        </p:nvPicPr>
        <p:blipFill>
          <a:blip r:embed="rId4" cstate="print">
            <a:lum bright="40000"/>
          </a:blip>
          <a:stretch>
            <a:fillRect/>
          </a:stretch>
        </p:blipFill>
        <p:spPr>
          <a:xfrm>
            <a:off x="3643306" y="3143248"/>
            <a:ext cx="1143008" cy="1394978"/>
          </a:xfrm>
          <a:prstGeom prst="rect">
            <a:avLst/>
          </a:prstGeom>
        </p:spPr>
      </p:pic>
      <p:pic>
        <p:nvPicPr>
          <p:cNvPr id="11" name="Рисунок 10" descr="Подсолнух.png"/>
          <p:cNvPicPr>
            <a:picLocks noChangeAspect="1"/>
          </p:cNvPicPr>
          <p:nvPr/>
        </p:nvPicPr>
        <p:blipFill>
          <a:blip r:embed="rId5" cstate="print">
            <a:lum bright="40000"/>
          </a:blip>
          <a:stretch>
            <a:fillRect/>
          </a:stretch>
        </p:blipFill>
        <p:spPr>
          <a:xfrm>
            <a:off x="3500430" y="1412298"/>
            <a:ext cx="2117422" cy="1873825"/>
          </a:xfrm>
          <a:prstGeom prst="rect">
            <a:avLst/>
          </a:prstGeom>
        </p:spPr>
      </p:pic>
      <p:pic>
        <p:nvPicPr>
          <p:cNvPr id="10" name="Рисунок 9" descr="0_69834_b0b22fc1_orig.png"/>
          <p:cNvPicPr>
            <a:picLocks noChangeAspect="1"/>
          </p:cNvPicPr>
          <p:nvPr/>
        </p:nvPicPr>
        <p:blipFill>
          <a:blip r:embed="rId6">
            <a:lum bright="30000"/>
          </a:blip>
          <a:stretch>
            <a:fillRect/>
          </a:stretch>
        </p:blipFill>
        <p:spPr>
          <a:xfrm>
            <a:off x="142844" y="3929066"/>
            <a:ext cx="1451366" cy="13957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001056" cy="642942"/>
          </a:xfrm>
        </p:spPr>
        <p:txBody>
          <a:bodyPr/>
          <a:lstStyle/>
          <a:p>
            <a:r>
              <a:rPr lang="ru-RU" b="1" dirty="0" smtClean="0"/>
              <a:t>Чем гостей угощать будем?</a:t>
            </a:r>
            <a:endParaRPr lang="ru-RU" b="1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5072066" y="2285992"/>
            <a:ext cx="407193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ru-RU" sz="2000" b="1" i="1" dirty="0" smtClean="0">
                <a:solidFill>
                  <a:srgbClr val="FF0000"/>
                </a:solidFill>
              </a:rPr>
              <a:t>Пшеницы, ржи и хлеба из них следует избегать: птичий организм не приспособлен перерабатывать избыточный крахмал. </a:t>
            </a:r>
            <a:r>
              <a:rPr lang="ru-RU" sz="2000" b="1" i="1" u="sng" dirty="0" smtClean="0">
                <a:solidFill>
                  <a:srgbClr val="FF0000"/>
                </a:solidFill>
              </a:rPr>
              <a:t>Особенно опасен черный хлеб: </a:t>
            </a:r>
            <a:r>
              <a:rPr lang="ru-RU" sz="2000" b="1" i="1" dirty="0" smtClean="0">
                <a:solidFill>
                  <a:srgbClr val="FF0000"/>
                </a:solidFill>
              </a:rPr>
              <a:t>он вызывает воспаление зоба, что нередко приводит к гибели птицы. 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42844" y="1142984"/>
            <a:ext cx="4929222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b="1" dirty="0" smtClean="0"/>
              <a:t>Лучшие корма для всех зимующих птиц – семена диких трав, особенно репейные. 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000" b="1" dirty="0" smtClean="0"/>
              <a:t>Мелкие нежареные подсолнечные семечки. 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000" b="1" dirty="0" smtClean="0"/>
              <a:t>Овес.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000" b="1" dirty="0" smtClean="0"/>
              <a:t> Просо. 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000" b="1" dirty="0" smtClean="0"/>
              <a:t>Семена льна и конопли. 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000" b="1" dirty="0" smtClean="0"/>
              <a:t>Тыквенные семечки. 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000" b="1" dirty="0" smtClean="0"/>
              <a:t>Сухие стручки «акаций» средних широт.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000" b="1" dirty="0" smtClean="0"/>
              <a:t>Семена лиственных деревьев: клена, липы, ясеня, ольхи, граба. 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000" b="1" dirty="0" smtClean="0"/>
              <a:t>Пшено, в небольшом количестве. 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786314" y="857232"/>
            <a:ext cx="421484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ru-RU" sz="2400" b="1" dirty="0" smtClean="0"/>
              <a:t>Крупные семена хорошо предварительно слегка раздавить 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42844" y="5643578"/>
            <a:ext cx="8858312" cy="1071570"/>
          </a:xfrm>
          <a:prstGeom prst="rect">
            <a:avLst/>
          </a:prstGeom>
          <a:noFill/>
          <a:ln w="28575">
            <a:solidFill>
              <a:srgbClr val="E42314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ru-RU" sz="2000" b="1" dirty="0" smtClean="0">
                <a:solidFill>
                  <a:srgbClr val="FF0000"/>
                </a:solidFill>
              </a:rPr>
              <a:t>Примечание: кожура цитрусовых и тропических фруктов – бананов, манго, авокадо, мангостанов, </a:t>
            </a:r>
            <a:r>
              <a:rPr lang="ru-RU" sz="2000" b="1" dirty="0" err="1" smtClean="0">
                <a:solidFill>
                  <a:srgbClr val="FF0000"/>
                </a:solidFill>
              </a:rPr>
              <a:t>саподиллы</a:t>
            </a:r>
            <a:r>
              <a:rPr lang="ru-RU" sz="2000" b="1" dirty="0" smtClean="0">
                <a:solidFill>
                  <a:srgbClr val="FF0000"/>
                </a:solidFill>
              </a:rPr>
              <a:t> и пр. для наших птиц смертельный яд. </a:t>
            </a:r>
          </a:p>
        </p:txBody>
      </p:sp>
      <p:pic>
        <p:nvPicPr>
          <p:cNvPr id="8" name="Рисунок 7" descr="Ясень00.png"/>
          <p:cNvPicPr>
            <a:picLocks noChangeAspect="1"/>
          </p:cNvPicPr>
          <p:nvPr/>
        </p:nvPicPr>
        <p:blipFill>
          <a:blip r:embed="rId7" cstate="print">
            <a:lum bright="30000"/>
          </a:blip>
          <a:stretch>
            <a:fillRect/>
          </a:stretch>
        </p:blipFill>
        <p:spPr>
          <a:xfrm>
            <a:off x="7635408" y="142852"/>
            <a:ext cx="1470894" cy="1071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Можжевельник.png"/>
          <p:cNvPicPr>
            <a:picLocks noChangeAspect="1"/>
          </p:cNvPicPr>
          <p:nvPr/>
        </p:nvPicPr>
        <p:blipFill>
          <a:blip r:embed="rId3">
            <a:lum bright="20000"/>
          </a:blip>
          <a:stretch>
            <a:fillRect/>
          </a:stretch>
        </p:blipFill>
        <p:spPr>
          <a:xfrm rot="16200000">
            <a:off x="5111926" y="1208528"/>
            <a:ext cx="3214709" cy="4369506"/>
          </a:xfrm>
          <a:prstGeom prst="rect">
            <a:avLst/>
          </a:prstGeom>
        </p:spPr>
      </p:pic>
      <p:pic>
        <p:nvPicPr>
          <p:cNvPr id="11" name="Рисунок 10" descr="Бузина.png"/>
          <p:cNvPicPr>
            <a:picLocks noChangeAspect="1"/>
          </p:cNvPicPr>
          <p:nvPr/>
        </p:nvPicPr>
        <p:blipFill>
          <a:blip r:embed="rId4">
            <a:lum bright="30000"/>
          </a:blip>
          <a:stretch>
            <a:fillRect/>
          </a:stretch>
        </p:blipFill>
        <p:spPr>
          <a:xfrm rot="20238794">
            <a:off x="2638425" y="1000125"/>
            <a:ext cx="2147889" cy="2698087"/>
          </a:xfrm>
          <a:prstGeom prst="rect">
            <a:avLst/>
          </a:prstGeom>
        </p:spPr>
      </p:pic>
      <p:pic>
        <p:nvPicPr>
          <p:cNvPr id="9" name="Рисунок 8" descr="jlTz - копия (3).png"/>
          <p:cNvPicPr>
            <a:picLocks noChangeAspect="1"/>
          </p:cNvPicPr>
          <p:nvPr/>
        </p:nvPicPr>
        <p:blipFill>
          <a:blip r:embed="rId5">
            <a:lum bright="30000"/>
          </a:blip>
          <a:stretch>
            <a:fillRect/>
          </a:stretch>
        </p:blipFill>
        <p:spPr>
          <a:xfrm flipV="1">
            <a:off x="4429124" y="142852"/>
            <a:ext cx="2548323" cy="2214773"/>
          </a:xfrm>
          <a:prstGeom prst="rect">
            <a:avLst/>
          </a:prstGeom>
        </p:spPr>
      </p:pic>
      <p:pic>
        <p:nvPicPr>
          <p:cNvPr id="7" name="Рисунок 6" descr="715cb146d359.png"/>
          <p:cNvPicPr>
            <a:picLocks noChangeAspect="1"/>
          </p:cNvPicPr>
          <p:nvPr/>
        </p:nvPicPr>
        <p:blipFill>
          <a:blip r:embed="rId6" cstate="print">
            <a:lum bright="20000"/>
          </a:blip>
          <a:stretch>
            <a:fillRect/>
          </a:stretch>
        </p:blipFill>
        <p:spPr>
          <a:xfrm flipH="1">
            <a:off x="642910" y="571480"/>
            <a:ext cx="2286806" cy="18573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786314" cy="785794"/>
          </a:xfrm>
        </p:spPr>
        <p:txBody>
          <a:bodyPr/>
          <a:lstStyle/>
          <a:p>
            <a:r>
              <a:rPr lang="ru-RU" sz="2800" b="1" dirty="0" smtClean="0"/>
              <a:t>Витаминные  подкормки:</a:t>
            </a:r>
            <a:endParaRPr lang="ru-RU" sz="2800" b="1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14282" y="4572008"/>
            <a:ext cx="5286412" cy="582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Минеральные</a:t>
            </a:r>
            <a:r>
              <a:rPr kumimoji="0" lang="ru-RU" sz="28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подкормки: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42844" y="571480"/>
            <a:ext cx="728667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ru-RU" sz="1600" dirty="0" smtClean="0"/>
              <a:t>Из витаминных подкормок лучшие - кисти и грозди диких ягод. Кроме </a:t>
            </a:r>
            <a:r>
              <a:rPr lang="ru-RU" sz="1600" b="1" dirty="0" smtClean="0"/>
              <a:t>рябины, калины</a:t>
            </a:r>
            <a:r>
              <a:rPr lang="ru-RU" sz="1600" dirty="0" smtClean="0"/>
              <a:t>,</a:t>
            </a:r>
            <a:r>
              <a:rPr lang="ru-RU" sz="1600" b="1" dirty="0" smtClean="0"/>
              <a:t> бузины</a:t>
            </a:r>
            <a:r>
              <a:rPr lang="ru-RU" sz="1600" dirty="0" smtClean="0"/>
              <a:t> охотно </a:t>
            </a:r>
            <a:r>
              <a:rPr lang="ru-RU" sz="1600" dirty="0" err="1" smtClean="0"/>
              <a:t>склюются</a:t>
            </a:r>
            <a:r>
              <a:rPr lang="ru-RU" sz="1600" dirty="0" smtClean="0"/>
              <a:t> </a:t>
            </a:r>
            <a:r>
              <a:rPr lang="ru-RU" sz="1600" b="1" dirty="0" smtClean="0"/>
              <a:t>барбарис, смородина, черноплодная рябина</a:t>
            </a:r>
            <a:r>
              <a:rPr lang="ru-RU" sz="1600" dirty="0" smtClean="0"/>
              <a:t>, </a:t>
            </a:r>
            <a:r>
              <a:rPr lang="ru-RU" sz="1600" b="1" dirty="0" smtClean="0"/>
              <a:t>можжевельник.</a:t>
            </a:r>
            <a:r>
              <a:rPr lang="ru-RU" sz="1600" dirty="0" smtClean="0"/>
              <a:t> Косточки столовых виноградин, вишен и черешен из компота, дынные и арбузные семечки (не мякоть!), </a:t>
            </a:r>
            <a:r>
              <a:rPr lang="ru-RU" sz="1600" b="1" dirty="0" smtClean="0"/>
              <a:t>огрызки яблок и груш с семенами, тертая сырая морковь</a:t>
            </a:r>
            <a:r>
              <a:rPr lang="ru-RU" sz="1600" dirty="0" smtClean="0"/>
              <a:t> – тоже отличная витаминная подкормка. Целые плоды давать не следует: прикормившись на них, и самая принципиальная синица не устоит перед соблазном поклевать их же летом в саду. 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14282" y="5000636"/>
            <a:ext cx="835824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ru-RU" sz="1600" b="1" dirty="0" smtClean="0"/>
              <a:t>Важный компонент птичьего рациона – минеральная подкормка и твердые включения, растирающие пищу в желудке. Из минералов важнейший – кальций. Его источник на кормушке – мелко истолченная яичная скорлупа. Ее нужно давать непременно, если хочется, чтобы зимние едоки весной тут же и </a:t>
            </a:r>
            <a:r>
              <a:rPr lang="ru-RU" sz="1600" b="1" dirty="0" err="1" smtClean="0"/>
              <a:t>загнездились</a:t>
            </a:r>
            <a:r>
              <a:rPr lang="ru-RU" sz="1600" b="1" dirty="0" smtClean="0"/>
              <a:t>. Еще птицам, как и домашним курам, необходим песок. Его нужно посыпать понемногу, обязательно речной окатанный и самый мелкий.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62" name="Picture 2" descr="http://www.playcast.ru/uploads/2013/09/10/6055314.png"/>
          <p:cNvPicPr>
            <a:picLocks noChangeAspect="1" noChangeArrowheads="1"/>
          </p:cNvPicPr>
          <p:nvPr/>
        </p:nvPicPr>
        <p:blipFill>
          <a:blip r:embed="rId7" cstate="print">
            <a:lum bright="40000"/>
          </a:blip>
          <a:srcRect/>
          <a:stretch>
            <a:fillRect/>
          </a:stretch>
        </p:blipFill>
        <p:spPr bwMode="auto">
          <a:xfrm>
            <a:off x="214282" y="2376475"/>
            <a:ext cx="2000264" cy="1822507"/>
          </a:xfrm>
          <a:prstGeom prst="rect">
            <a:avLst/>
          </a:prstGeom>
          <a:noFill/>
        </p:spPr>
      </p:pic>
      <p:pic>
        <p:nvPicPr>
          <p:cNvPr id="10" name="Рисунок 9" descr="Барбарис.png"/>
          <p:cNvPicPr>
            <a:picLocks noChangeAspect="1"/>
          </p:cNvPicPr>
          <p:nvPr/>
        </p:nvPicPr>
        <p:blipFill>
          <a:blip r:embed="rId8">
            <a:lum bright="20000"/>
          </a:blip>
          <a:stretch>
            <a:fillRect/>
          </a:stretch>
        </p:blipFill>
        <p:spPr>
          <a:xfrm rot="5400000">
            <a:off x="6261196" y="662266"/>
            <a:ext cx="3071835" cy="2175883"/>
          </a:xfrm>
          <a:prstGeom prst="rect">
            <a:avLst/>
          </a:prstGeom>
        </p:spPr>
      </p:pic>
      <p:pic>
        <p:nvPicPr>
          <p:cNvPr id="13" name="Рисунок 12" descr="Морковка.png"/>
          <p:cNvPicPr>
            <a:picLocks noChangeAspect="1"/>
          </p:cNvPicPr>
          <p:nvPr/>
        </p:nvPicPr>
        <p:blipFill>
          <a:blip r:embed="rId9">
            <a:lum bright="30000"/>
          </a:blip>
          <a:stretch>
            <a:fillRect/>
          </a:stretch>
        </p:blipFill>
        <p:spPr>
          <a:xfrm>
            <a:off x="1214414" y="2643182"/>
            <a:ext cx="3786214" cy="20237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7422" y="142852"/>
            <a:ext cx="4000528" cy="1000132"/>
          </a:xfrm>
        </p:spPr>
        <p:txBody>
          <a:bodyPr/>
          <a:lstStyle/>
          <a:p>
            <a:r>
              <a:rPr lang="ru-RU" sz="3200" b="1" dirty="0" smtClean="0"/>
              <a:t>Вот такое птичье «мороженое»</a:t>
            </a:r>
            <a:endParaRPr lang="ru-RU" sz="3200" b="1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142852"/>
            <a:ext cx="2490785" cy="185738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142852"/>
            <a:ext cx="2214578" cy="182498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43834" y="4643446"/>
            <a:ext cx="1381134" cy="207170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44" y="2071678"/>
            <a:ext cx="2218306" cy="464347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2357422" y="2357430"/>
            <a:ext cx="678657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ru-RU" sz="1600" b="1" dirty="0" smtClean="0"/>
              <a:t>Также нам понадобится проволока, веревка, пластиковые стаканчики или другие подходящие формочки. . Сало кладем в кастрюльку и растапливаем при невысокой температуре. Пока сало тает, смешиваем орешки, семечки и овес с сухофруктами. Добавляем смесь к расплавленному салу и тщательно перемешиваем, чтобы все сухие компоненты хорошо пропитались салом.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2428860" y="4286256"/>
            <a:ext cx="507209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ru-RU" sz="1600" b="1" dirty="0" smtClean="0"/>
              <a:t>В центр формочки вставляем проволоку с прикрепленной веревкой. Погруженный в формочку конец проволоки желательно загнуть в форме петли. Заполняем форму смесью, даем остыть и отправляем на заморозку. Когда смесь застынет, удаляем формочки и развешиваем в саду красивые и съедобные кормушки. Такие «пирожки» можно подвешивать и в небольших красочных сеточках.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2357422" y="1071546"/>
            <a:ext cx="414340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ru-RU" b="1" dirty="0" smtClean="0"/>
              <a:t>Для приготовления лакомства запасаемся салом, сухофруктами, орехами, грубым овсом и семенами подсолнечника.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142852"/>
            <a:ext cx="3071834" cy="1643074"/>
          </a:xfrm>
          <a:ln w="28575">
            <a:noFill/>
          </a:ln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Съедобная </a:t>
            </a:r>
            <a:b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кормушка </a:t>
            </a:r>
            <a:b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из тыквы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42852"/>
            <a:ext cx="4071966" cy="229370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2143116"/>
            <a:ext cx="1293979" cy="207170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7" name="Рисунок 6" descr="Тыкв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142852"/>
            <a:ext cx="2071702" cy="1913119"/>
          </a:xfrm>
          <a:prstGeom prst="rect">
            <a:avLst/>
          </a:prstGeom>
          <a:ln w="28575">
            <a:noFill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93310" y="2628900"/>
            <a:ext cx="5107810" cy="408624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2057" name="Picture 9" descr="http://s-media-cache-ak0.pinimg.com/236x/30/65/c0/3065c0afb52e7884389a58242eb5d51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44" y="2143116"/>
            <a:ext cx="2247900" cy="206692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2059" name="Picture 11" descr="http://img-fotki.yandex.ru/get/9834/10208042.11f/0_89878_9a67e33d_XL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45" y="4286256"/>
            <a:ext cx="3645256" cy="242409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6" name="Picture 8" descr="http://animalprotect.org/system/data/editor/Image/library/140/icon/1_ico.gif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1428728" y="142852"/>
            <a:ext cx="1127968" cy="150019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37895" name="Picture 7" descr="http://animalprotect.org/system/data/editor/Image/library/140/icon/2_ico.gif"/>
          <p:cNvPicPr>
            <a:picLocks noChangeAspect="1" noChangeArrowheads="1"/>
          </p:cNvPicPr>
          <p:nvPr/>
        </p:nvPicPr>
        <p:blipFill>
          <a:blip r:embed="rId5" r:link="rId6"/>
          <a:srcRect/>
          <a:stretch>
            <a:fillRect/>
          </a:stretch>
        </p:blipFill>
        <p:spPr bwMode="auto">
          <a:xfrm>
            <a:off x="142844" y="1809500"/>
            <a:ext cx="1143008" cy="152020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37894" name="Picture 6" descr="http://animalprotect.org/system/data/editor/Image/library/140/icon/3_ico.gif"/>
          <p:cNvPicPr>
            <a:picLocks noChangeAspect="1" noChangeArrowheads="1"/>
          </p:cNvPicPr>
          <p:nvPr/>
        </p:nvPicPr>
        <p:blipFill>
          <a:blip r:embed="rId7" r:link="rId8"/>
          <a:srcRect/>
          <a:stretch>
            <a:fillRect/>
          </a:stretch>
        </p:blipFill>
        <p:spPr bwMode="auto">
          <a:xfrm>
            <a:off x="1428728" y="1785926"/>
            <a:ext cx="1113638" cy="155257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37893" name="Picture 5" descr="http://animalprotect.org/system/data/editor/Image/library/140/icon/9_ico.gif"/>
          <p:cNvPicPr>
            <a:picLocks noChangeAspect="1" noChangeArrowheads="1"/>
          </p:cNvPicPr>
          <p:nvPr/>
        </p:nvPicPr>
        <p:blipFill>
          <a:blip r:embed="rId9" r:link="rId10"/>
          <a:srcRect/>
          <a:stretch>
            <a:fillRect/>
          </a:stretch>
        </p:blipFill>
        <p:spPr bwMode="auto">
          <a:xfrm>
            <a:off x="142844" y="3500437"/>
            <a:ext cx="1127968" cy="159185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37892" name="Picture 4" descr="http://animalprotect.org/system/data/editor/Image/library/140/icon/18_ico.gif"/>
          <p:cNvPicPr>
            <a:picLocks noChangeAspect="1" noChangeArrowheads="1"/>
          </p:cNvPicPr>
          <p:nvPr/>
        </p:nvPicPr>
        <p:blipFill>
          <a:blip r:embed="rId11" r:link="rId12"/>
          <a:srcRect/>
          <a:stretch>
            <a:fillRect/>
          </a:stretch>
        </p:blipFill>
        <p:spPr bwMode="auto">
          <a:xfrm>
            <a:off x="1428728" y="3500438"/>
            <a:ext cx="1113638" cy="157163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37891" name="Picture 3" descr="http://animalprotect.org/system/data/editor/Image/library/140/icon/19_ico.gif"/>
          <p:cNvPicPr>
            <a:picLocks noChangeAspect="1" noChangeArrowheads="1"/>
          </p:cNvPicPr>
          <p:nvPr/>
        </p:nvPicPr>
        <p:blipFill>
          <a:blip r:embed="rId13" r:link="rId14"/>
          <a:srcRect/>
          <a:stretch>
            <a:fillRect/>
          </a:stretch>
        </p:blipFill>
        <p:spPr bwMode="auto">
          <a:xfrm>
            <a:off x="142844" y="5214950"/>
            <a:ext cx="1143008" cy="158676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37890" name="Picture 2" descr="http://animalprotect.org/system/data/editor/Image/library/140/icon/20_ico.gif"/>
          <p:cNvPicPr>
            <a:picLocks noChangeAspect="1" noChangeArrowheads="1"/>
          </p:cNvPicPr>
          <p:nvPr/>
        </p:nvPicPr>
        <p:blipFill>
          <a:blip r:embed="rId15" r:link="rId16"/>
          <a:srcRect/>
          <a:stretch>
            <a:fillRect/>
          </a:stretch>
        </p:blipFill>
        <p:spPr bwMode="auto">
          <a:xfrm>
            <a:off x="142844" y="142852"/>
            <a:ext cx="1143008" cy="152020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37889" name="Picture 1" descr="http://animalprotect.org/system/data/editor/Image/library/140/icon/25_ico.gif"/>
          <p:cNvPicPr>
            <a:picLocks noChangeAspect="1" noChangeArrowheads="1"/>
          </p:cNvPicPr>
          <p:nvPr/>
        </p:nvPicPr>
        <p:blipFill>
          <a:blip r:embed="rId17" r:link="rId18"/>
          <a:srcRect/>
          <a:stretch>
            <a:fillRect/>
          </a:stretch>
        </p:blipFill>
        <p:spPr bwMode="auto">
          <a:xfrm>
            <a:off x="1428728" y="5214950"/>
            <a:ext cx="1143008" cy="158676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0" y="438141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0" y="1704966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0" y="2971791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0" y="6801711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0" y="805815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0" y="9324975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7909" name="Picture 21" descr="http://animalprotect.org/system/data/editor/Image/library/140/icon/4_ico.gif"/>
          <p:cNvPicPr>
            <a:picLocks noChangeAspect="1" noChangeArrowheads="1"/>
          </p:cNvPicPr>
          <p:nvPr/>
        </p:nvPicPr>
        <p:blipFill>
          <a:blip r:embed="rId19" r:link="rId20"/>
          <a:srcRect/>
          <a:stretch>
            <a:fillRect/>
          </a:stretch>
        </p:blipFill>
        <p:spPr bwMode="auto">
          <a:xfrm>
            <a:off x="5929323" y="4143380"/>
            <a:ext cx="1500198" cy="112796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37908" name="Picture 20" descr="http://animalprotect.org/system/data/editor/Image/library/140/icon/5_ico.gif"/>
          <p:cNvPicPr>
            <a:picLocks noChangeAspect="1" noChangeArrowheads="1"/>
          </p:cNvPicPr>
          <p:nvPr/>
        </p:nvPicPr>
        <p:blipFill>
          <a:blip r:embed="rId21" r:link="rId22"/>
          <a:srcRect/>
          <a:stretch>
            <a:fillRect/>
          </a:stretch>
        </p:blipFill>
        <p:spPr bwMode="auto">
          <a:xfrm>
            <a:off x="2714612" y="1714488"/>
            <a:ext cx="1500198" cy="112796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37907" name="Picture 19" descr="http://animalprotect.org/system/data/editor/Image/library/140/icon/6_ico.gif"/>
          <p:cNvPicPr>
            <a:picLocks noChangeAspect="1" noChangeArrowheads="1"/>
          </p:cNvPicPr>
          <p:nvPr/>
        </p:nvPicPr>
        <p:blipFill>
          <a:blip r:embed="rId23" r:link="rId24"/>
          <a:srcRect/>
          <a:stretch>
            <a:fillRect/>
          </a:stretch>
        </p:blipFill>
        <p:spPr bwMode="auto">
          <a:xfrm>
            <a:off x="4286248" y="500042"/>
            <a:ext cx="1571636" cy="112796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37906" name="Picture 18" descr="http://animalprotect.org/system/data/editor/Image/library/140/icon/7_ico.gif"/>
          <p:cNvPicPr>
            <a:picLocks noChangeAspect="1" noChangeArrowheads="1"/>
          </p:cNvPicPr>
          <p:nvPr/>
        </p:nvPicPr>
        <p:blipFill>
          <a:blip r:embed="rId25" r:link="rId26"/>
          <a:srcRect/>
          <a:stretch>
            <a:fillRect/>
          </a:stretch>
        </p:blipFill>
        <p:spPr bwMode="auto">
          <a:xfrm>
            <a:off x="5929322" y="500042"/>
            <a:ext cx="1500198" cy="112796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37905" name="Picture 17" descr="http://animalprotect.org/system/data/editor/Image/library/140/icon/8_ico.gif"/>
          <p:cNvPicPr>
            <a:picLocks noChangeAspect="1" noChangeArrowheads="1"/>
          </p:cNvPicPr>
          <p:nvPr/>
        </p:nvPicPr>
        <p:blipFill>
          <a:blip r:embed="rId27" r:link="rId28"/>
          <a:srcRect/>
          <a:stretch>
            <a:fillRect/>
          </a:stretch>
        </p:blipFill>
        <p:spPr bwMode="auto">
          <a:xfrm>
            <a:off x="7520961" y="500042"/>
            <a:ext cx="1500198" cy="112796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37910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7911" name="Rectangle 23"/>
          <p:cNvSpPr>
            <a:spLocks noChangeArrowheads="1"/>
          </p:cNvSpPr>
          <p:nvPr/>
        </p:nvSpPr>
        <p:spPr bwMode="auto">
          <a:xfrm>
            <a:off x="0" y="952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 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912" name="Rectangle 24"/>
          <p:cNvSpPr>
            <a:spLocks noChangeArrowheads="1"/>
          </p:cNvSpPr>
          <p:nvPr/>
        </p:nvSpPr>
        <p:spPr bwMode="auto">
          <a:xfrm>
            <a:off x="0" y="619116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 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913" name="Rectangle 25"/>
          <p:cNvSpPr>
            <a:spLocks noChangeArrowheads="1"/>
          </p:cNvSpPr>
          <p:nvPr/>
        </p:nvSpPr>
        <p:spPr bwMode="auto">
          <a:xfrm>
            <a:off x="0" y="1571616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 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914" name="Rectangle 26"/>
          <p:cNvSpPr>
            <a:spLocks noChangeArrowheads="1"/>
          </p:cNvSpPr>
          <p:nvPr/>
        </p:nvSpPr>
        <p:spPr bwMode="auto">
          <a:xfrm>
            <a:off x="0" y="2524116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 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7920" name="Picture 32" descr="http://animalprotect.org/system/data/editor/Image/library/140/icon/11_ico.gif"/>
          <p:cNvPicPr>
            <a:picLocks noChangeAspect="1" noChangeArrowheads="1"/>
          </p:cNvPicPr>
          <p:nvPr/>
        </p:nvPicPr>
        <p:blipFill>
          <a:blip r:embed="rId29" r:link="rId30"/>
          <a:srcRect/>
          <a:stretch>
            <a:fillRect/>
          </a:stretch>
        </p:blipFill>
        <p:spPr bwMode="auto">
          <a:xfrm>
            <a:off x="7500958" y="4143380"/>
            <a:ext cx="1520201" cy="11430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37919" name="Picture 31" descr="http://animalprotect.org/system/data/editor/Image/library/140/icon/12_ico.gif"/>
          <p:cNvPicPr>
            <a:picLocks noChangeAspect="1" noChangeArrowheads="1"/>
          </p:cNvPicPr>
          <p:nvPr/>
        </p:nvPicPr>
        <p:blipFill>
          <a:blip r:embed="rId31" r:link="rId32"/>
          <a:srcRect/>
          <a:stretch>
            <a:fillRect/>
          </a:stretch>
        </p:blipFill>
        <p:spPr bwMode="auto">
          <a:xfrm>
            <a:off x="2714612" y="2928934"/>
            <a:ext cx="1520201" cy="11430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37918" name="Picture 30" descr="http://animalprotect.org/system/data/editor/Image/library/140/icon/13_ico.gif"/>
          <p:cNvPicPr>
            <a:picLocks noChangeAspect="1" noChangeArrowheads="1"/>
          </p:cNvPicPr>
          <p:nvPr/>
        </p:nvPicPr>
        <p:blipFill>
          <a:blip r:embed="rId33" r:link="rId34"/>
          <a:srcRect/>
          <a:stretch>
            <a:fillRect/>
          </a:stretch>
        </p:blipFill>
        <p:spPr bwMode="auto">
          <a:xfrm>
            <a:off x="4286249" y="1714488"/>
            <a:ext cx="1571636" cy="11430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37917" name="Picture 29" descr="http://animalprotect.org/system/data/editor/Image/library/140/icon/15_ico.gif"/>
          <p:cNvPicPr>
            <a:picLocks noChangeAspect="1" noChangeArrowheads="1"/>
          </p:cNvPicPr>
          <p:nvPr/>
        </p:nvPicPr>
        <p:blipFill>
          <a:blip r:embed="rId35" r:link="rId36"/>
          <a:srcRect/>
          <a:stretch>
            <a:fillRect/>
          </a:stretch>
        </p:blipFill>
        <p:spPr bwMode="auto">
          <a:xfrm>
            <a:off x="5929322" y="1714487"/>
            <a:ext cx="1500198" cy="112796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37916" name="Picture 28" descr="http://animalprotect.org/system/data/editor/Image/library/140/icon/16_ico.gif"/>
          <p:cNvPicPr>
            <a:picLocks noChangeAspect="1" noChangeArrowheads="1"/>
          </p:cNvPicPr>
          <p:nvPr/>
        </p:nvPicPr>
        <p:blipFill>
          <a:blip r:embed="rId37" r:link="rId38"/>
          <a:srcRect/>
          <a:stretch>
            <a:fillRect/>
          </a:stretch>
        </p:blipFill>
        <p:spPr bwMode="auto">
          <a:xfrm>
            <a:off x="7500958" y="1714488"/>
            <a:ext cx="1520201" cy="11430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37921" name="Rectangle 3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 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922" name="Rectangle 34"/>
          <p:cNvSpPr>
            <a:spLocks noChangeArrowheads="1"/>
          </p:cNvSpPr>
          <p:nvPr/>
        </p:nvSpPr>
        <p:spPr bwMode="auto">
          <a:xfrm>
            <a:off x="0" y="1905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 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923" name="Rectangle 35"/>
          <p:cNvSpPr>
            <a:spLocks noChangeArrowheads="1"/>
          </p:cNvSpPr>
          <p:nvPr/>
        </p:nvSpPr>
        <p:spPr bwMode="auto">
          <a:xfrm>
            <a:off x="0" y="2857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 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924" name="Rectangle 36"/>
          <p:cNvSpPr>
            <a:spLocks noChangeArrowheads="1"/>
          </p:cNvSpPr>
          <p:nvPr/>
        </p:nvSpPr>
        <p:spPr bwMode="auto">
          <a:xfrm>
            <a:off x="0" y="3810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 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7929" name="Picture 41" descr="http://animalprotect.org/system/data/editor/Image/library/140/icon/17_ico.gif"/>
          <p:cNvPicPr>
            <a:picLocks noChangeAspect="1" noChangeArrowheads="1"/>
          </p:cNvPicPr>
          <p:nvPr/>
        </p:nvPicPr>
        <p:blipFill>
          <a:blip r:embed="rId39" r:link="rId40"/>
          <a:srcRect/>
          <a:stretch>
            <a:fillRect/>
          </a:stretch>
        </p:blipFill>
        <p:spPr bwMode="auto">
          <a:xfrm>
            <a:off x="2714612" y="4143380"/>
            <a:ext cx="1500198" cy="112796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37928" name="Picture 40" descr="http://animalprotect.org/system/data/editor/Image/library/140/icon/21_ico.gif"/>
          <p:cNvPicPr>
            <a:picLocks noChangeAspect="1" noChangeArrowheads="1"/>
          </p:cNvPicPr>
          <p:nvPr/>
        </p:nvPicPr>
        <p:blipFill>
          <a:blip r:embed="rId41" r:link="rId42"/>
          <a:srcRect/>
          <a:stretch>
            <a:fillRect/>
          </a:stretch>
        </p:blipFill>
        <p:spPr bwMode="auto">
          <a:xfrm>
            <a:off x="4286248" y="2928934"/>
            <a:ext cx="1571636" cy="11430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37927" name="Picture 39" descr="http://animalprotect.org/system/data/editor/Image/library/140/icon/22_ico.gif"/>
          <p:cNvPicPr>
            <a:picLocks noChangeAspect="1" noChangeArrowheads="1"/>
          </p:cNvPicPr>
          <p:nvPr/>
        </p:nvPicPr>
        <p:blipFill>
          <a:blip r:embed="rId43" r:link="rId44"/>
          <a:srcRect/>
          <a:stretch>
            <a:fillRect/>
          </a:stretch>
        </p:blipFill>
        <p:spPr bwMode="auto">
          <a:xfrm>
            <a:off x="5929322" y="2928934"/>
            <a:ext cx="1500198" cy="112796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37926" name="Picture 38" descr="http://animalprotect.org/system/data/editor/Image/library/140/icon/23_ico.gif"/>
          <p:cNvPicPr>
            <a:picLocks noChangeAspect="1" noChangeArrowheads="1"/>
          </p:cNvPicPr>
          <p:nvPr/>
        </p:nvPicPr>
        <p:blipFill>
          <a:blip r:embed="rId45" r:link="rId46"/>
          <a:srcRect/>
          <a:stretch>
            <a:fillRect/>
          </a:stretch>
        </p:blipFill>
        <p:spPr bwMode="auto">
          <a:xfrm>
            <a:off x="7500958" y="2928934"/>
            <a:ext cx="1520201" cy="11430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37930" name="Rectangle 42"/>
          <p:cNvSpPr>
            <a:spLocks noChangeArrowheads="1"/>
          </p:cNvSpPr>
          <p:nvPr/>
        </p:nvSpPr>
        <p:spPr bwMode="auto">
          <a:xfrm>
            <a:off x="-357222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7931" name="Rectangle 43"/>
          <p:cNvSpPr>
            <a:spLocks noChangeArrowheads="1"/>
          </p:cNvSpPr>
          <p:nvPr/>
        </p:nvSpPr>
        <p:spPr bwMode="auto">
          <a:xfrm>
            <a:off x="0" y="140970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932" name="Rectangle 44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7933" name="Picture 45"/>
          <p:cNvPicPr>
            <a:picLocks noChangeAspect="1" noChangeArrowheads="1"/>
          </p:cNvPicPr>
          <p:nvPr/>
        </p:nvPicPr>
        <p:blipFill>
          <a:blip r:embed="rId47"/>
          <a:srcRect/>
          <a:stretch>
            <a:fillRect/>
          </a:stretch>
        </p:blipFill>
        <p:spPr bwMode="auto">
          <a:xfrm>
            <a:off x="4286249" y="4143381"/>
            <a:ext cx="1571636" cy="114300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7934" name="Picture 46"/>
          <p:cNvPicPr>
            <a:picLocks noChangeAspect="1" noChangeArrowheads="1"/>
          </p:cNvPicPr>
          <p:nvPr/>
        </p:nvPicPr>
        <p:blipFill>
          <a:blip r:embed="rId48"/>
          <a:srcRect/>
          <a:stretch>
            <a:fillRect/>
          </a:stretch>
        </p:blipFill>
        <p:spPr bwMode="auto">
          <a:xfrm>
            <a:off x="2714612" y="5354254"/>
            <a:ext cx="6286544" cy="144745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0" name="Заголовок 49"/>
          <p:cNvSpPr>
            <a:spLocks noGrp="1"/>
          </p:cNvSpPr>
          <p:nvPr>
            <p:ph type="title"/>
          </p:nvPr>
        </p:nvSpPr>
        <p:spPr>
          <a:xfrm>
            <a:off x="2571736" y="0"/>
            <a:ext cx="6429420" cy="500042"/>
          </a:xfrm>
        </p:spPr>
        <p:txBody>
          <a:bodyPr/>
          <a:lstStyle/>
          <a:p>
            <a:pPr lvl="0"/>
            <a:r>
              <a:rPr lang="ru-RU" sz="1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Не всё, что </a:t>
            </a:r>
            <a:r>
              <a:rPr lang="ru-RU" sz="24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нам</a:t>
            </a:r>
            <a:r>
              <a:rPr lang="ru-RU" sz="1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кажется красивым, нравится птицам.</a:t>
            </a:r>
            <a:endParaRPr lang="ru-RU" sz="1800" dirty="0"/>
          </a:p>
        </p:txBody>
      </p:sp>
      <p:sp>
        <p:nvSpPr>
          <p:cNvPr id="53" name="Заголовок 49"/>
          <p:cNvSpPr txBox="1">
            <a:spLocks/>
          </p:cNvSpPr>
          <p:nvPr/>
        </p:nvSpPr>
        <p:spPr bwMode="auto">
          <a:xfrm>
            <a:off x="2500298" y="428604"/>
            <a:ext cx="1928826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Им</a:t>
            </a:r>
            <a:r>
              <a:rPr kumimoji="0" lang="ru-RU" sz="18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должно быть </a:t>
            </a:r>
            <a:r>
              <a:rPr kumimoji="0" lang="ru-RU" sz="2400" b="1" i="0" u="sng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удобно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400" b="1" i="0" u="sng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безопасно</a:t>
            </a:r>
            <a:endParaRPr kumimoji="0" lang="ru-RU" sz="2400" b="1" i="0" u="sng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ulgrad.ru/wp-content/uploads/2014/02/IMG_27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1"/>
            <a:ext cx="3071834" cy="210288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</p:pic>
      <p:pic>
        <p:nvPicPr>
          <p:cNvPr id="35844" name="Picture 4" descr="http://shuchushka.ru/wp-content/uploads/2014/01/animals-2014-01-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2555" y="142852"/>
            <a:ext cx="4095420" cy="264320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9262" y="2928934"/>
            <a:ext cx="4888713" cy="3786214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85918" y="2357430"/>
            <a:ext cx="1937232" cy="1500198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0430" y="142852"/>
            <a:ext cx="1214446" cy="2056519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2357430"/>
            <a:ext cx="1558539" cy="1500198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1028" name="Рисунок 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2843" y="3999085"/>
            <a:ext cx="3643339" cy="2716063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32" y="2071678"/>
            <a:ext cx="5000660" cy="1000132"/>
          </a:xfrm>
          <a:ln w="28575">
            <a:noFill/>
          </a:ln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8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Это ошибки!</a:t>
            </a:r>
            <a:endParaRPr lang="ru-RU" sz="48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" name="Рисунок 9" descr="pticia-991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57422" y="1357298"/>
            <a:ext cx="776281" cy="828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0"/>
            <a:ext cx="5929354" cy="5654692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80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Успехов вам, домашние мастера!</a:t>
            </a:r>
            <a:endParaRPr lang="ru-RU" sz="80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Рисунок 7" descr="0368c7e8266a34011ea28fd6bfac2a06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85728"/>
            <a:ext cx="2021100" cy="2000264"/>
          </a:xfrm>
          <a:prstGeom prst="rect">
            <a:avLst/>
          </a:prstGeom>
        </p:spPr>
      </p:pic>
      <p:pic>
        <p:nvPicPr>
          <p:cNvPr id="10" name="Рисунок 9" descr="bird35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6" y="500042"/>
            <a:ext cx="1752606" cy="1752606"/>
          </a:xfrm>
          <a:prstGeom prst="rect">
            <a:avLst/>
          </a:prstGeom>
        </p:spPr>
      </p:pic>
      <p:pic>
        <p:nvPicPr>
          <p:cNvPr id="11" name="Рисунок 10" descr="detia-60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29066"/>
            <a:ext cx="2151567" cy="2809883"/>
          </a:xfrm>
          <a:prstGeom prst="rect">
            <a:avLst/>
          </a:prstGeom>
        </p:spPr>
      </p:pic>
      <p:pic>
        <p:nvPicPr>
          <p:cNvPr id="13" name="Рисунок 12" descr="ludia-1386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0826" y="4214818"/>
            <a:ext cx="2452698" cy="2452698"/>
          </a:xfrm>
          <a:prstGeom prst="rect">
            <a:avLst/>
          </a:prstGeom>
        </p:spPr>
      </p:pic>
      <p:pic>
        <p:nvPicPr>
          <p:cNvPr id="15" name="Рисунок 14" descr="anim0671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4744" y="5357826"/>
            <a:ext cx="1143008" cy="1363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/>
          <p:cNvSpPr txBox="1">
            <a:spLocks noChangeArrowheads="1"/>
          </p:cNvSpPr>
          <p:nvPr/>
        </p:nvSpPr>
        <p:spPr>
          <a:xfrm>
            <a:off x="2214546" y="928670"/>
            <a:ext cx="4500594" cy="3786214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ru-RU" sz="2400" b="1" kern="0" dirty="0" smtClean="0">
                <a:latin typeface="Calibri" pitchFamily="34" charset="0"/>
              </a:rPr>
              <a:t>Большая синица</a:t>
            </a:r>
            <a:r>
              <a:rPr lang="en-US" sz="2400" b="1" kern="0" dirty="0" smtClean="0">
                <a:latin typeface="Calibri" pitchFamily="34" charset="0"/>
              </a:rPr>
              <a:t> -</a:t>
            </a:r>
            <a:r>
              <a:rPr lang="ru-RU" sz="2400" b="1" kern="0" dirty="0" smtClean="0">
                <a:latin typeface="Calibri" pitchFamily="34" charset="0"/>
              </a:rPr>
              <a:t> </a:t>
            </a:r>
            <a:r>
              <a:rPr lang="ru-RU" sz="2400" b="1" kern="0" dirty="0" err="1" smtClean="0">
                <a:latin typeface="Calibri" pitchFamily="34" charset="0"/>
              </a:rPr>
              <a:t>Parus</a:t>
            </a:r>
            <a:r>
              <a:rPr lang="ru-RU" sz="2400" b="1" kern="0" dirty="0" smtClean="0">
                <a:latin typeface="Calibri" pitchFamily="34" charset="0"/>
              </a:rPr>
              <a:t> </a:t>
            </a:r>
            <a:r>
              <a:rPr lang="ru-RU" sz="2400" b="1" kern="0" dirty="0" err="1" smtClean="0">
                <a:latin typeface="Calibri" pitchFamily="34" charset="0"/>
              </a:rPr>
              <a:t>major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Лазоревка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- 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Parus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caeruleus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ru-RU" sz="2400" b="1" kern="0" dirty="0" smtClean="0">
                <a:latin typeface="Calibri" pitchFamily="34" charset="0"/>
              </a:rPr>
              <a:t>Зеленушка - </a:t>
            </a:r>
            <a:r>
              <a:rPr lang="la-Latn" sz="2400" b="1" dirty="0" smtClean="0">
                <a:latin typeface="Calibri" pitchFamily="34" charset="0"/>
              </a:rPr>
              <a:t>Carduelis chloris</a:t>
            </a:r>
            <a:endParaRPr kumimoji="0" lang="ru-RU" sz="2400" b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ru-RU" sz="2400" b="1" kern="0" dirty="0" smtClean="0">
                <a:latin typeface="Calibri" pitchFamily="34" charset="0"/>
              </a:rPr>
              <a:t>Малый пёстрый дятел -        </a:t>
            </a:r>
            <a:r>
              <a:rPr lang="la-Latn" sz="2400" b="1" i="1" dirty="0" smtClean="0">
                <a:latin typeface="Calibri" pitchFamily="34" charset="0"/>
              </a:rPr>
              <a:t>Dendrocopos minor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Поползень - 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Sitta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europaea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Снегирь - 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Pyrrhula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pyrrhula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Чечётка –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Acanthis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flammea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Чиж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- 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Spinus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spinus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2285984" y="142852"/>
            <a:ext cx="4714908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Обычные</a:t>
            </a:r>
            <a:r>
              <a:rPr kumimoji="0" lang="ru-RU" sz="48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гости:</a:t>
            </a:r>
            <a:endParaRPr kumimoji="0" lang="ru-RU" sz="48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15" name="Рисунок 14" descr="Снегирь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860" y="4786322"/>
            <a:ext cx="2018124" cy="1857388"/>
          </a:xfrm>
          <a:prstGeom prst="rect">
            <a:avLst/>
          </a:prstGeom>
        </p:spPr>
      </p:pic>
      <p:pic>
        <p:nvPicPr>
          <p:cNvPr id="16" name="Рисунок 15" descr="Большая синица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14290"/>
            <a:ext cx="2335170" cy="1978408"/>
          </a:xfrm>
          <a:prstGeom prst="rect">
            <a:avLst/>
          </a:prstGeom>
        </p:spPr>
      </p:pic>
      <p:pic>
        <p:nvPicPr>
          <p:cNvPr id="17" name="Рисунок 16" descr="Лазоревка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82" y="2071678"/>
            <a:ext cx="1987524" cy="2000264"/>
          </a:xfrm>
          <a:prstGeom prst="rect">
            <a:avLst/>
          </a:prstGeom>
        </p:spPr>
      </p:pic>
      <p:pic>
        <p:nvPicPr>
          <p:cNvPr id="18" name="Рисунок 17" descr="Малый пёстрый дятел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16" y="142852"/>
            <a:ext cx="1785950" cy="1944869"/>
          </a:xfrm>
          <a:prstGeom prst="rect">
            <a:avLst/>
          </a:prstGeom>
        </p:spPr>
      </p:pic>
      <p:pic>
        <p:nvPicPr>
          <p:cNvPr id="22" name="Рисунок 21" descr="Чиж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3250" y="3786190"/>
            <a:ext cx="2190750" cy="1981200"/>
          </a:xfrm>
          <a:prstGeom prst="rect">
            <a:avLst/>
          </a:prstGeom>
        </p:spPr>
      </p:pic>
      <p:pic>
        <p:nvPicPr>
          <p:cNvPr id="23" name="Рисунок 22" descr="Чечётка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0562" y="5000637"/>
            <a:ext cx="2672466" cy="1857364"/>
          </a:xfrm>
          <a:prstGeom prst="rect">
            <a:avLst/>
          </a:prstGeom>
        </p:spPr>
      </p:pic>
      <p:pic>
        <p:nvPicPr>
          <p:cNvPr id="24" name="Рисунок 23" descr="Поползень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43702" y="1714488"/>
            <a:ext cx="2368110" cy="2143140"/>
          </a:xfrm>
          <a:prstGeom prst="rect">
            <a:avLst/>
          </a:prstGeom>
        </p:spPr>
      </p:pic>
      <p:pic>
        <p:nvPicPr>
          <p:cNvPr id="12" name="Рисунок 11" descr="Зеленушка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7896" y="4143381"/>
            <a:ext cx="1595211" cy="2071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 bwMode="auto">
          <a:xfrm>
            <a:off x="1285852" y="0"/>
            <a:ext cx="5857916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kumimoji="0" lang="ru-RU" sz="36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Желанные но </a:t>
            </a:r>
            <a:r>
              <a:rPr kumimoji="0" lang="ru-RU" sz="36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р</a:t>
            </a:r>
            <a:r>
              <a:rPr lang="ru-RU" sz="3600" b="1" kern="0" dirty="0" smtClean="0">
                <a:solidFill>
                  <a:schemeClr val="tx2"/>
                </a:solidFill>
                <a:latin typeface="Calibri" pitchFamily="34" charset="0"/>
              </a:rPr>
              <a:t>едкие </a:t>
            </a:r>
            <a:r>
              <a:rPr kumimoji="0" lang="ru-RU" sz="36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гости</a:t>
            </a:r>
            <a:endParaRPr kumimoji="0" lang="ru-RU" sz="36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2214546" y="785794"/>
            <a:ext cx="4429156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ru-RU" sz="2000" b="1" dirty="0" smtClean="0">
                <a:latin typeface="Calibri" pitchFamily="34" charset="0"/>
              </a:rPr>
              <a:t>Щегол </a:t>
            </a:r>
            <a:r>
              <a:rPr lang="en-US" sz="2000" b="1" dirty="0" err="1" smtClean="0">
                <a:latin typeface="Calibri" pitchFamily="34" charset="0"/>
              </a:rPr>
              <a:t>Carduelis</a:t>
            </a:r>
            <a:r>
              <a:rPr lang="en-US" sz="2000" b="1" dirty="0" smtClean="0">
                <a:latin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</a:rPr>
              <a:t>carduelis</a:t>
            </a:r>
            <a:endParaRPr lang="ru-RU" sz="2000" b="1" dirty="0" smtClean="0">
              <a:latin typeface="Calibri" pitchFamily="34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000" b="1" dirty="0" smtClean="0">
                <a:latin typeface="Calibri" pitchFamily="34" charset="0"/>
              </a:rPr>
              <a:t>Дятел большой пестрый</a:t>
            </a:r>
            <a:r>
              <a:rPr lang="en-US" sz="2000" b="1" dirty="0" smtClean="0">
                <a:latin typeface="Calibri" pitchFamily="34" charset="0"/>
              </a:rPr>
              <a:t> - </a:t>
            </a:r>
            <a:r>
              <a:rPr lang="ru-RU" sz="2000" b="1" dirty="0" smtClean="0">
                <a:latin typeface="Calibri" pitchFamily="34" charset="0"/>
              </a:rPr>
              <a:t>   </a:t>
            </a:r>
            <a:r>
              <a:rPr lang="ru-RU" sz="2000" b="1" dirty="0" err="1" smtClean="0">
                <a:latin typeface="Calibri" pitchFamily="34" charset="0"/>
              </a:rPr>
              <a:t>Dendrocopos</a:t>
            </a:r>
            <a:r>
              <a:rPr lang="ru-RU" sz="2000" b="1" dirty="0" smtClean="0">
                <a:latin typeface="Calibri" pitchFamily="34" charset="0"/>
              </a:rPr>
              <a:t> </a:t>
            </a:r>
            <a:r>
              <a:rPr lang="ru-RU" sz="2000" b="1" dirty="0" err="1" smtClean="0">
                <a:latin typeface="Calibri" pitchFamily="34" charset="0"/>
              </a:rPr>
              <a:t>major</a:t>
            </a:r>
            <a:endParaRPr lang="ru-RU" sz="2000" b="1" dirty="0" smtClean="0">
              <a:latin typeface="Calibri" pitchFamily="34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000" b="1" dirty="0" smtClean="0">
                <a:latin typeface="Calibri" pitchFamily="34" charset="0"/>
              </a:rPr>
              <a:t>Овсянка обыкновенная </a:t>
            </a:r>
          </a:p>
          <a:p>
            <a:pPr marL="457200" lvl="0" indent="-457200"/>
            <a:r>
              <a:rPr lang="ru-RU" sz="2000" b="1" i="1" dirty="0" smtClean="0">
                <a:latin typeface="Calibri" pitchFamily="34" charset="0"/>
              </a:rPr>
              <a:t>       </a:t>
            </a:r>
            <a:r>
              <a:rPr lang="la-Latn" sz="2000" b="1" i="1" dirty="0" smtClean="0">
                <a:latin typeface="Calibri" pitchFamily="34" charset="0"/>
              </a:rPr>
              <a:t>Emberiza citrinella</a:t>
            </a:r>
            <a:endParaRPr lang="ru-RU" sz="2000" b="1" i="1" dirty="0" smtClean="0">
              <a:latin typeface="Calibri" pitchFamily="34" charset="0"/>
            </a:endParaRPr>
          </a:p>
          <a:p>
            <a:pPr marL="457200" lvl="0" indent="-457200">
              <a:buFont typeface="Wingdings" pitchFamily="2" charset="2"/>
              <a:buChar char="ü"/>
            </a:pPr>
            <a:r>
              <a:rPr lang="ru-RU" sz="2000" b="1" kern="0" dirty="0" smtClean="0">
                <a:latin typeface="Calibri" pitchFamily="34" charset="0"/>
              </a:rPr>
              <a:t>Свиристель </a:t>
            </a:r>
            <a:r>
              <a:rPr lang="en-US" sz="2000" b="1" kern="0" dirty="0" smtClean="0">
                <a:latin typeface="Calibri" pitchFamily="34" charset="0"/>
              </a:rPr>
              <a:t>- </a:t>
            </a:r>
            <a:r>
              <a:rPr lang="ru-RU" sz="2000" b="1" kern="0" dirty="0" err="1" smtClean="0">
                <a:latin typeface="Calibri" pitchFamily="34" charset="0"/>
              </a:rPr>
              <a:t>Bombycilla</a:t>
            </a:r>
            <a:r>
              <a:rPr lang="ru-RU" sz="2000" b="1" kern="0" dirty="0" smtClean="0">
                <a:latin typeface="Calibri" pitchFamily="34" charset="0"/>
              </a:rPr>
              <a:t> </a:t>
            </a:r>
            <a:r>
              <a:rPr lang="ru-RU" sz="2000" b="1" kern="0" dirty="0" err="1" smtClean="0">
                <a:latin typeface="Calibri" pitchFamily="34" charset="0"/>
              </a:rPr>
              <a:t>garrulus</a:t>
            </a:r>
            <a:endParaRPr lang="ru-RU" sz="2000" b="1" dirty="0" smtClean="0">
              <a:latin typeface="Calibri" pitchFamily="34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000" b="1" dirty="0" smtClean="0">
                <a:latin typeface="Calibri" pitchFamily="34" charset="0"/>
              </a:rPr>
              <a:t>Хохлатая синица </a:t>
            </a:r>
            <a:r>
              <a:rPr lang="en-US" sz="2000" b="1" i="1" dirty="0" err="1" smtClean="0">
                <a:latin typeface="Calibri" pitchFamily="34" charset="0"/>
              </a:rPr>
              <a:t>Parus</a:t>
            </a:r>
            <a:r>
              <a:rPr lang="en-US" sz="2000" b="1" i="1" dirty="0" smtClean="0">
                <a:latin typeface="Calibri" pitchFamily="34" charset="0"/>
              </a:rPr>
              <a:t> </a:t>
            </a:r>
            <a:r>
              <a:rPr lang="en-US" sz="2000" b="1" i="1" dirty="0" err="1" smtClean="0">
                <a:latin typeface="Calibri" pitchFamily="34" charset="0"/>
              </a:rPr>
              <a:t>cristatus</a:t>
            </a:r>
            <a:r>
              <a:rPr lang="ru-RU" sz="2000" b="1" dirty="0" smtClean="0">
                <a:latin typeface="Calibri" pitchFamily="34" charset="0"/>
              </a:rPr>
              <a:t>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000" b="1" dirty="0" err="1" smtClean="0">
                <a:latin typeface="Calibri" pitchFamily="34" charset="0"/>
              </a:rPr>
              <a:t>Синица-московка</a:t>
            </a:r>
            <a:r>
              <a:rPr lang="ru-RU" sz="2000" b="1" dirty="0" smtClean="0">
                <a:latin typeface="Calibri" pitchFamily="34" charset="0"/>
              </a:rPr>
              <a:t> </a:t>
            </a:r>
            <a:r>
              <a:rPr lang="en-US" sz="2000" b="1" dirty="0" smtClean="0">
                <a:latin typeface="Calibri" pitchFamily="34" charset="0"/>
              </a:rPr>
              <a:t> </a:t>
            </a:r>
            <a:r>
              <a:rPr lang="en-US" sz="2000" b="1" i="1" dirty="0" err="1" smtClean="0">
                <a:latin typeface="Calibri" pitchFamily="34" charset="0"/>
              </a:rPr>
              <a:t>Parus</a:t>
            </a:r>
            <a:r>
              <a:rPr lang="en-US" sz="2000" b="1" i="1" dirty="0" smtClean="0">
                <a:latin typeface="Calibri" pitchFamily="34" charset="0"/>
              </a:rPr>
              <a:t> </a:t>
            </a:r>
            <a:r>
              <a:rPr lang="en-US" sz="2000" b="1" i="1" dirty="0" err="1" smtClean="0">
                <a:latin typeface="Calibri" pitchFamily="34" charset="0"/>
              </a:rPr>
              <a:t>ater</a:t>
            </a:r>
            <a:r>
              <a:rPr lang="ru-RU" sz="2000" b="1" dirty="0" smtClean="0">
                <a:latin typeface="Calibri" pitchFamily="34" charset="0"/>
              </a:rPr>
              <a:t> 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000" b="1" dirty="0" smtClean="0">
                <a:latin typeface="Calibri" pitchFamily="34" charset="0"/>
              </a:rPr>
              <a:t>Длиннохвостая синица </a:t>
            </a:r>
            <a:r>
              <a:rPr lang="ru-RU" sz="2000" b="1" i="1" dirty="0" smtClean="0">
                <a:latin typeface="Calibri" pitchFamily="34" charset="0"/>
              </a:rPr>
              <a:t>          </a:t>
            </a:r>
            <a:r>
              <a:rPr lang="en-US" sz="2000" b="1" i="1" dirty="0" err="1" smtClean="0">
                <a:latin typeface="Calibri" pitchFamily="34" charset="0"/>
              </a:rPr>
              <a:t>Aegithalos</a:t>
            </a:r>
            <a:r>
              <a:rPr lang="en-US" sz="2000" b="1" i="1" dirty="0" smtClean="0">
                <a:latin typeface="Calibri" pitchFamily="34" charset="0"/>
              </a:rPr>
              <a:t> </a:t>
            </a:r>
            <a:r>
              <a:rPr lang="en-US" sz="2000" b="1" i="1" dirty="0" err="1" smtClean="0">
                <a:latin typeface="Calibri" pitchFamily="34" charset="0"/>
              </a:rPr>
              <a:t>caudatus</a:t>
            </a:r>
            <a:endParaRPr lang="ru-RU" sz="2000" b="1" dirty="0" smtClean="0">
              <a:latin typeface="Calibri" pitchFamily="34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000" b="1" dirty="0" smtClean="0">
                <a:latin typeface="Calibri" pitchFamily="34" charset="0"/>
              </a:rPr>
              <a:t>Синица-гаичка </a:t>
            </a:r>
            <a:r>
              <a:rPr lang="en-US" sz="2000" b="1" i="1" dirty="0" err="1" smtClean="0">
                <a:latin typeface="Calibri" pitchFamily="34" charset="0"/>
              </a:rPr>
              <a:t>Parus</a:t>
            </a:r>
            <a:r>
              <a:rPr lang="en-US" sz="2000" b="1" i="1" dirty="0" smtClean="0">
                <a:latin typeface="Calibri" pitchFamily="34" charset="0"/>
              </a:rPr>
              <a:t> </a:t>
            </a:r>
            <a:r>
              <a:rPr lang="en-US" sz="2000" b="1" i="1" dirty="0" err="1" smtClean="0">
                <a:latin typeface="Calibri" pitchFamily="34" charset="0"/>
              </a:rPr>
              <a:t>palustris</a:t>
            </a:r>
            <a:r>
              <a:rPr lang="ru-RU" sz="2000" b="1" i="1" dirty="0" smtClean="0">
                <a:latin typeface="Calibri" pitchFamily="34" charset="0"/>
              </a:rPr>
              <a:t> </a:t>
            </a:r>
            <a:endParaRPr lang="ru-RU" sz="2000" b="1" dirty="0" smtClean="0">
              <a:latin typeface="Calibri" pitchFamily="34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000" b="1" dirty="0" smtClean="0">
                <a:latin typeface="Calibri" pitchFamily="34" charset="0"/>
              </a:rPr>
              <a:t>Пищуха </a:t>
            </a:r>
            <a:r>
              <a:rPr lang="la-Latn" sz="2000" b="1" i="1" dirty="0" smtClean="0">
                <a:latin typeface="Calibri" pitchFamily="34" charset="0"/>
              </a:rPr>
              <a:t>Certhia familiaris </a:t>
            </a:r>
            <a:endParaRPr lang="ru-RU" sz="2000" b="1" dirty="0" smtClean="0">
              <a:latin typeface="Calibri" pitchFamily="34" charset="0"/>
            </a:endParaRPr>
          </a:p>
        </p:txBody>
      </p:sp>
      <p:pic>
        <p:nvPicPr>
          <p:cNvPr id="4" name="Рисунок 3" descr="Гаичка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950" y="5143512"/>
            <a:ext cx="2316482" cy="1500198"/>
          </a:xfrm>
          <a:prstGeom prst="rect">
            <a:avLst/>
          </a:prstGeom>
        </p:spPr>
      </p:pic>
      <p:pic>
        <p:nvPicPr>
          <p:cNvPr id="7" name="Рисунок 6" descr="Щегол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20" y="142853"/>
            <a:ext cx="1933605" cy="1966800"/>
          </a:xfrm>
          <a:prstGeom prst="rect">
            <a:avLst/>
          </a:prstGeom>
        </p:spPr>
      </p:pic>
      <p:pic>
        <p:nvPicPr>
          <p:cNvPr id="8" name="Рисунок 7" descr="Овсянка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844" y="4929198"/>
            <a:ext cx="2343150" cy="1533525"/>
          </a:xfrm>
          <a:prstGeom prst="rect">
            <a:avLst/>
          </a:prstGeom>
        </p:spPr>
      </p:pic>
      <p:pic>
        <p:nvPicPr>
          <p:cNvPr id="9" name="Рисунок 8" descr="Хохлатая синица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2264" y="214290"/>
            <a:ext cx="2333625" cy="1924050"/>
          </a:xfrm>
          <a:prstGeom prst="rect">
            <a:avLst/>
          </a:prstGeom>
        </p:spPr>
      </p:pic>
      <p:pic>
        <p:nvPicPr>
          <p:cNvPr id="10" name="Рисунок 9" descr="Московка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7950" y="1785926"/>
            <a:ext cx="2447925" cy="1552575"/>
          </a:xfrm>
          <a:prstGeom prst="rect">
            <a:avLst/>
          </a:prstGeom>
        </p:spPr>
      </p:pic>
      <p:pic>
        <p:nvPicPr>
          <p:cNvPr id="11" name="Рисунок 10" descr="Длиннохвостая синица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3702" y="3500438"/>
            <a:ext cx="2370479" cy="1857388"/>
          </a:xfrm>
          <a:prstGeom prst="rect">
            <a:avLst/>
          </a:prstGeom>
        </p:spPr>
      </p:pic>
      <p:pic>
        <p:nvPicPr>
          <p:cNvPr id="13" name="Рисунок 12" descr="Дятел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282" y="2000240"/>
            <a:ext cx="1357322" cy="3084823"/>
          </a:xfrm>
          <a:prstGeom prst="rect">
            <a:avLst/>
          </a:prstGeom>
        </p:spPr>
      </p:pic>
      <p:pic>
        <p:nvPicPr>
          <p:cNvPr id="14" name="Рисунок 13" descr="Пищуха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3438" y="4714884"/>
            <a:ext cx="1857388" cy="2293072"/>
          </a:xfrm>
          <a:prstGeom prst="rect">
            <a:avLst/>
          </a:prstGeom>
        </p:spPr>
      </p:pic>
      <p:pic>
        <p:nvPicPr>
          <p:cNvPr id="12" name="Рисунок 11" descr="Свиристель1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43174" y="4500570"/>
            <a:ext cx="1944685" cy="21431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2428860" y="857232"/>
            <a:ext cx="4429156" cy="328614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Char char="ü"/>
            </a:pPr>
            <a:r>
              <a:rPr lang="ru-RU" sz="2400" b="1" dirty="0" smtClean="0">
                <a:latin typeface="Calibri" pitchFamily="34" charset="0"/>
              </a:rPr>
              <a:t>Воробей домовой </a:t>
            </a:r>
            <a:r>
              <a:rPr lang="en-US" sz="2400" b="1" dirty="0" smtClean="0">
                <a:latin typeface="Calibri" pitchFamily="34" charset="0"/>
              </a:rPr>
              <a:t>- </a:t>
            </a:r>
            <a:r>
              <a:rPr lang="ru-RU" sz="2400" b="1" dirty="0" err="1" smtClean="0">
                <a:latin typeface="Calibri" pitchFamily="34" charset="0"/>
              </a:rPr>
              <a:t>Passer</a:t>
            </a:r>
            <a:r>
              <a:rPr lang="ru-RU" sz="2400" b="1" dirty="0" smtClean="0">
                <a:latin typeface="Calibri" pitchFamily="34" charset="0"/>
              </a:rPr>
              <a:t> </a:t>
            </a:r>
            <a:r>
              <a:rPr lang="ru-RU" sz="2400" b="1" dirty="0" err="1" smtClean="0">
                <a:latin typeface="Calibri" pitchFamily="34" charset="0"/>
              </a:rPr>
              <a:t>domesticus</a:t>
            </a:r>
            <a:endParaRPr lang="en-US" sz="2400" b="1" dirty="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ü"/>
            </a:pPr>
            <a:r>
              <a:rPr lang="ru-RU" sz="2400" b="1" dirty="0" smtClean="0">
                <a:latin typeface="Calibri" pitchFamily="34" charset="0"/>
              </a:rPr>
              <a:t>Воробей полевой </a:t>
            </a:r>
            <a:r>
              <a:rPr lang="en-US" sz="2400" b="1" dirty="0" smtClean="0">
                <a:latin typeface="Calibri" pitchFamily="34" charset="0"/>
              </a:rPr>
              <a:t>- </a:t>
            </a:r>
            <a:r>
              <a:rPr lang="ru-RU" sz="2400" b="1" dirty="0" smtClean="0">
                <a:latin typeface="Calibri" pitchFamily="34" charset="0"/>
              </a:rPr>
              <a:t> </a:t>
            </a:r>
            <a:r>
              <a:rPr lang="ru-RU" sz="2400" b="1" dirty="0" err="1" smtClean="0">
                <a:latin typeface="Calibri" pitchFamily="34" charset="0"/>
              </a:rPr>
              <a:t>Passer</a:t>
            </a:r>
            <a:r>
              <a:rPr lang="ru-RU" sz="2400" b="1" dirty="0" smtClean="0">
                <a:latin typeface="Calibri" pitchFamily="34" charset="0"/>
              </a:rPr>
              <a:t> </a:t>
            </a:r>
            <a:r>
              <a:rPr lang="ru-RU" sz="2400" b="1" dirty="0" err="1" smtClean="0">
                <a:latin typeface="Calibri" pitchFamily="34" charset="0"/>
              </a:rPr>
              <a:t>montanus</a:t>
            </a:r>
            <a:endParaRPr lang="ru-RU" sz="2400" b="1" dirty="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ü"/>
            </a:pPr>
            <a:r>
              <a:rPr lang="ru-RU" sz="2400" b="1" dirty="0" smtClean="0">
                <a:latin typeface="Calibri" pitchFamily="34" charset="0"/>
              </a:rPr>
              <a:t>Ворона серая </a:t>
            </a:r>
            <a:r>
              <a:rPr lang="en-US" sz="2400" b="1" dirty="0" smtClean="0">
                <a:latin typeface="Calibri" pitchFamily="34" charset="0"/>
              </a:rPr>
              <a:t>- </a:t>
            </a:r>
            <a:r>
              <a:rPr lang="ru-RU" sz="2400" b="1" dirty="0" err="1" smtClean="0">
                <a:latin typeface="Calibri" pitchFamily="34" charset="0"/>
              </a:rPr>
              <a:t>Corvus</a:t>
            </a:r>
            <a:r>
              <a:rPr lang="ru-RU" sz="2400" b="1" dirty="0" smtClean="0">
                <a:latin typeface="Calibri" pitchFamily="34" charset="0"/>
              </a:rPr>
              <a:t> </a:t>
            </a:r>
            <a:r>
              <a:rPr lang="ru-RU" sz="2400" b="1" dirty="0" err="1" smtClean="0">
                <a:latin typeface="Calibri" pitchFamily="34" charset="0"/>
              </a:rPr>
              <a:t>cornix</a:t>
            </a:r>
            <a:endParaRPr lang="ru-RU" sz="2400" b="1" dirty="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ü"/>
            </a:pPr>
            <a:r>
              <a:rPr lang="ru-RU" sz="2400" b="1" dirty="0" smtClean="0">
                <a:latin typeface="Calibri" pitchFamily="34" charset="0"/>
              </a:rPr>
              <a:t>Галка </a:t>
            </a:r>
            <a:r>
              <a:rPr lang="en-US" sz="2400" b="1" dirty="0" smtClean="0">
                <a:latin typeface="Calibri" pitchFamily="34" charset="0"/>
              </a:rPr>
              <a:t>- </a:t>
            </a:r>
            <a:r>
              <a:rPr lang="en-US" sz="2400" b="1" dirty="0" err="1" smtClean="0">
                <a:latin typeface="Calibri" pitchFamily="34" charset="0"/>
              </a:rPr>
              <a:t>Coloeus</a:t>
            </a:r>
            <a:r>
              <a:rPr lang="en-US" sz="2400" b="1" dirty="0" smtClean="0">
                <a:latin typeface="Calibri" pitchFamily="34" charset="0"/>
              </a:rPr>
              <a:t> </a:t>
            </a:r>
            <a:r>
              <a:rPr lang="en-US" sz="2400" b="1" dirty="0" err="1" smtClean="0">
                <a:latin typeface="Calibri" pitchFamily="34" charset="0"/>
              </a:rPr>
              <a:t>monedula</a:t>
            </a:r>
            <a:endParaRPr lang="en-US" sz="2400" b="1" dirty="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ü"/>
            </a:pPr>
            <a:r>
              <a:rPr lang="ru-RU" sz="2400" b="1" dirty="0" smtClean="0">
                <a:latin typeface="Calibri" pitchFamily="34" charset="0"/>
              </a:rPr>
              <a:t>Голубь сизый</a:t>
            </a:r>
            <a:r>
              <a:rPr lang="en-US" sz="2400" b="1" dirty="0" smtClean="0">
                <a:latin typeface="Calibri" pitchFamily="34" charset="0"/>
              </a:rPr>
              <a:t> - </a:t>
            </a:r>
            <a:r>
              <a:rPr lang="ru-RU" sz="2400" b="1" dirty="0" err="1" smtClean="0">
                <a:latin typeface="Calibri" pitchFamily="34" charset="0"/>
              </a:rPr>
              <a:t>Columba</a:t>
            </a:r>
            <a:r>
              <a:rPr lang="ru-RU" sz="2400" b="1" dirty="0" smtClean="0">
                <a:latin typeface="Calibri" pitchFamily="34" charset="0"/>
              </a:rPr>
              <a:t> </a:t>
            </a:r>
            <a:r>
              <a:rPr lang="ru-RU" sz="2400" b="1" dirty="0" err="1" smtClean="0">
                <a:latin typeface="Calibri" pitchFamily="34" charset="0"/>
              </a:rPr>
              <a:t>livia</a:t>
            </a:r>
            <a:endParaRPr lang="en-US" sz="2400" b="1" dirty="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ü"/>
            </a:pPr>
            <a:r>
              <a:rPr lang="ru-RU" sz="2400" b="1" dirty="0" smtClean="0">
                <a:latin typeface="Calibri" pitchFamily="34" charset="0"/>
              </a:rPr>
              <a:t>Грач - </a:t>
            </a:r>
            <a:r>
              <a:rPr lang="ru-RU" sz="2400" b="1" dirty="0" err="1" smtClean="0">
                <a:latin typeface="Calibri" pitchFamily="34" charset="0"/>
              </a:rPr>
              <a:t>Corvus</a:t>
            </a:r>
            <a:r>
              <a:rPr lang="ru-RU" sz="2400" b="1" dirty="0" smtClean="0">
                <a:latin typeface="Calibri" pitchFamily="34" charset="0"/>
              </a:rPr>
              <a:t> </a:t>
            </a:r>
            <a:r>
              <a:rPr lang="ru-RU" sz="2400" b="1" dirty="0" err="1" smtClean="0">
                <a:latin typeface="Calibri" pitchFamily="34" charset="0"/>
              </a:rPr>
              <a:t>frugilegus</a:t>
            </a:r>
            <a:endParaRPr lang="ru-RU" sz="2400" b="1" dirty="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ü"/>
            </a:pPr>
            <a:r>
              <a:rPr lang="ru-RU" sz="2400" b="1" dirty="0" smtClean="0">
                <a:latin typeface="Calibri" pitchFamily="34" charset="0"/>
              </a:rPr>
              <a:t>Сорока </a:t>
            </a:r>
            <a:r>
              <a:rPr lang="la-Latn" sz="2400" b="1" dirty="0" smtClean="0">
                <a:latin typeface="Calibri" pitchFamily="34" charset="0"/>
              </a:rPr>
              <a:t>Pica pica</a:t>
            </a:r>
            <a:endParaRPr lang="en-US" sz="2400" b="1" dirty="0" smtClean="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ru-RU" sz="2400" b="1" dirty="0" smtClean="0">
              <a:latin typeface="Calibri" pitchFamily="34" charset="0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2285984" y="0"/>
            <a:ext cx="4929222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Нежелательные гости</a:t>
            </a:r>
            <a:endParaRPr kumimoji="0" lang="ru-RU" sz="36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11" name="Рисунок 10" descr="Сизый голубь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7554" y="3714752"/>
            <a:ext cx="2357454" cy="1513734"/>
          </a:xfrm>
          <a:prstGeom prst="rect">
            <a:avLst/>
          </a:prstGeom>
        </p:spPr>
      </p:pic>
      <p:pic>
        <p:nvPicPr>
          <p:cNvPr id="12" name="Рисунок 11" descr="Галка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0" y="1571612"/>
            <a:ext cx="2357422" cy="1746224"/>
          </a:xfrm>
          <a:prstGeom prst="rect">
            <a:avLst/>
          </a:prstGeom>
        </p:spPr>
      </p:pic>
      <p:pic>
        <p:nvPicPr>
          <p:cNvPr id="13" name="Рисунок 12" descr="Домовый воробей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311194" cy="1571612"/>
          </a:xfrm>
          <a:prstGeom prst="rect">
            <a:avLst/>
          </a:prstGeom>
        </p:spPr>
      </p:pic>
      <p:pic>
        <p:nvPicPr>
          <p:cNvPr id="14" name="Рисунок 13" descr="Полевой воробей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8246" y="0"/>
            <a:ext cx="2090522" cy="1609702"/>
          </a:xfrm>
          <a:prstGeom prst="rect">
            <a:avLst/>
          </a:prstGeom>
        </p:spPr>
      </p:pic>
      <p:pic>
        <p:nvPicPr>
          <p:cNvPr id="15" name="Рисунок 14" descr="Сорока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2733" y="3000372"/>
            <a:ext cx="2381267" cy="1714512"/>
          </a:xfrm>
          <a:prstGeom prst="rect">
            <a:avLst/>
          </a:prstGeom>
        </p:spPr>
      </p:pic>
      <p:pic>
        <p:nvPicPr>
          <p:cNvPr id="16" name="Рисунок 15" descr="Серая ворона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843" y="3643314"/>
            <a:ext cx="2396661" cy="1629730"/>
          </a:xfrm>
          <a:prstGeom prst="rect">
            <a:avLst/>
          </a:prstGeom>
        </p:spPr>
      </p:pic>
      <p:pic>
        <p:nvPicPr>
          <p:cNvPr id="17" name="Рисунок 16" descr="Грач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8016" y="1714488"/>
            <a:ext cx="1905000" cy="1552575"/>
          </a:xfrm>
          <a:prstGeom prst="rect">
            <a:avLst/>
          </a:prstGeom>
        </p:spPr>
      </p:pic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142844" y="5143512"/>
            <a:ext cx="8858312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b="1" dirty="0" smtClean="0">
                <a:latin typeface="Calibri" pitchFamily="34" charset="0"/>
              </a:rPr>
              <a:t>Одних у кормушки надо пропускать вперед, а другим можно подождать. К примеру, если другим худо приходится то воробьи, вороны и голуби уж точно перебьются. Они давно сжились с человеком и чем поживиться найдут в самую свирепую бескормицу. Однако это не значит, что им надо совсем отказывать в помощи.</a:t>
            </a:r>
            <a:endParaRPr lang="ru-RU" sz="2000" b="1" kern="0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786050" y="3071810"/>
            <a:ext cx="6143668" cy="571504"/>
          </a:xfrm>
        </p:spPr>
        <p:txBody>
          <a:bodyPr/>
          <a:lstStyle/>
          <a:p>
            <a:r>
              <a:rPr lang="ru-RU" sz="4000" b="1" kern="1200" dirty="0" smtClean="0">
                <a:solidFill>
                  <a:schemeClr val="tx1"/>
                </a:solidFill>
              </a:rPr>
              <a:t>1 – кормушка-подвес.</a:t>
            </a:r>
            <a:r>
              <a:rPr lang="ru-RU" sz="4000" kern="1200" dirty="0" smtClean="0">
                <a:solidFill>
                  <a:schemeClr val="tx1"/>
                </a:solidFill>
              </a:rPr>
              <a:t> </a:t>
            </a:r>
            <a:endParaRPr lang="ru-RU" sz="40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42852"/>
            <a:ext cx="8768665" cy="285752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" name="Рисунок 9" descr="большая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7196" y="3071880"/>
            <a:ext cx="2477416" cy="364721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053" name="Picture 5" descr="одноразовые кормушки для птиц 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15140" y="3691127"/>
            <a:ext cx="2276474" cy="303828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71802" y="3714752"/>
            <a:ext cx="3214710" cy="301060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42844" y="142852"/>
            <a:ext cx="3571900" cy="114300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Площадки </a:t>
            </a:r>
            <a:br>
              <a:rPr kumimoji="0" lang="ru-RU" sz="44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 домики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3805228"/>
            <a:ext cx="3586259" cy="292895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" name="Picture 10" descr="546848686464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84" y="3805228"/>
            <a:ext cx="2928958" cy="292895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Рисунок 4" descr="Дом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6116" y="0"/>
            <a:ext cx="3133725" cy="3267075"/>
          </a:xfrm>
          <a:prstGeom prst="rect">
            <a:avLst/>
          </a:prstGeom>
        </p:spPr>
      </p:pic>
      <p:pic>
        <p:nvPicPr>
          <p:cNvPr id="6" name="Рисунок 5" descr="Домик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4315" y="142852"/>
            <a:ext cx="1788677" cy="1428760"/>
          </a:xfrm>
          <a:prstGeom prst="rect">
            <a:avLst/>
          </a:prstGeom>
        </p:spPr>
      </p:pic>
      <p:pic>
        <p:nvPicPr>
          <p:cNvPr id="7" name="Рисунок 6" descr="Коробка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282" y="3286124"/>
            <a:ext cx="1857388" cy="1514763"/>
          </a:xfrm>
          <a:prstGeom prst="rect">
            <a:avLst/>
          </a:prstGeom>
        </p:spPr>
      </p:pic>
      <p:pic>
        <p:nvPicPr>
          <p:cNvPr id="8" name="Рисунок 7" descr="Крытый лоток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5074" y="1785926"/>
            <a:ext cx="2722705" cy="1709961"/>
          </a:xfrm>
          <a:prstGeom prst="rect">
            <a:avLst/>
          </a:prstGeom>
        </p:spPr>
      </p:pic>
      <p:pic>
        <p:nvPicPr>
          <p:cNvPr id="11" name="Рисунок 10" descr="Лоток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282" y="1357298"/>
            <a:ext cx="3305175" cy="195262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16708" y="5029210"/>
            <a:ext cx="2016862" cy="170497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0" y="0"/>
            <a:ext cx="2571768" cy="714356"/>
          </a:xfrm>
        </p:spPr>
        <p:txBody>
          <a:bodyPr/>
          <a:lstStyle/>
          <a:p>
            <a:r>
              <a:rPr lang="ru-RU" sz="3200" b="1" kern="1200" dirty="0" smtClean="0">
                <a:solidFill>
                  <a:schemeClr val="tx1"/>
                </a:solidFill>
              </a:rPr>
              <a:t>Бункерная</a:t>
            </a:r>
            <a:r>
              <a:rPr lang="ru-RU" sz="3200" kern="1200" dirty="0" smtClean="0">
                <a:solidFill>
                  <a:schemeClr val="tx1"/>
                </a:solidFill>
              </a:rPr>
              <a:t> </a:t>
            </a:r>
            <a:endParaRPr lang="ru-RU" sz="3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142852"/>
            <a:ext cx="1285884" cy="272031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28860" y="714356"/>
            <a:ext cx="2571768" cy="214314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142852"/>
            <a:ext cx="2184718" cy="271464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72264" y="142852"/>
            <a:ext cx="2390425" cy="273919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6429388" y="3000372"/>
            <a:ext cx="2571768" cy="3714776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ru-RU" sz="1600" b="1" dirty="0" smtClean="0">
                <a:latin typeface="Calibri" pitchFamily="34" charset="0"/>
              </a:rPr>
              <a:t>1 – крышка из бутылки большего объема</a:t>
            </a:r>
            <a:br>
              <a:rPr lang="ru-RU" sz="1600" b="1" dirty="0" smtClean="0">
                <a:latin typeface="Calibri" pitchFamily="34" charset="0"/>
              </a:rPr>
            </a:br>
            <a:r>
              <a:rPr lang="ru-RU" sz="1600" b="1" dirty="0" smtClean="0">
                <a:latin typeface="Calibri" pitchFamily="34" charset="0"/>
              </a:rPr>
              <a:t>2 – емкость для корма из бутылки меньшего объема. У нее отрезается дно, чтобы легче было засыпать корм, а у горлышка делаются отверстия(5), из которых корм поступает в чашечку</a:t>
            </a:r>
            <a:br>
              <a:rPr lang="ru-RU" sz="1600" b="1" dirty="0" smtClean="0">
                <a:latin typeface="Calibri" pitchFamily="34" charset="0"/>
              </a:rPr>
            </a:br>
            <a:r>
              <a:rPr lang="ru-RU" sz="1600" b="1" dirty="0" smtClean="0">
                <a:latin typeface="Calibri" pitchFamily="34" charset="0"/>
              </a:rPr>
              <a:t>3 – </a:t>
            </a:r>
            <a:r>
              <a:rPr lang="ru-RU" sz="1600" b="1" dirty="0" err="1" smtClean="0">
                <a:latin typeface="Calibri" pitchFamily="34" charset="0"/>
              </a:rPr>
              <a:t>палочка-присада</a:t>
            </a:r>
            <a:r>
              <a:rPr lang="ru-RU" sz="1600" b="1" dirty="0" smtClean="0">
                <a:latin typeface="Calibri" pitchFamily="34" charset="0"/>
              </a:rPr>
              <a:t> для птиц</a:t>
            </a:r>
            <a:br>
              <a:rPr lang="ru-RU" sz="1600" b="1" dirty="0" smtClean="0">
                <a:latin typeface="Calibri" pitchFamily="34" charset="0"/>
              </a:rPr>
            </a:br>
            <a:r>
              <a:rPr lang="ru-RU" sz="1600" b="1" dirty="0" smtClean="0">
                <a:latin typeface="Calibri" pitchFamily="34" charset="0"/>
              </a:rPr>
              <a:t>4 – корм в чашечке</a:t>
            </a:r>
            <a:br>
              <a:rPr lang="ru-RU" sz="1600" b="1" dirty="0" smtClean="0">
                <a:latin typeface="Calibri" pitchFamily="34" charset="0"/>
              </a:rPr>
            </a:br>
            <a:r>
              <a:rPr lang="ru-RU" sz="1600" b="1" dirty="0" smtClean="0">
                <a:latin typeface="Calibri" pitchFamily="34" charset="0"/>
              </a:rPr>
              <a:t>6 – ремень для крепления кормушки на ветке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2844" y="3000372"/>
            <a:ext cx="1537148" cy="171451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125" name="Picture 5" descr="http://www.buckandbuck.com/uploads/Product/product_430_file_large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785918" y="3000372"/>
            <a:ext cx="4519991" cy="341259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2464" y="4857760"/>
            <a:ext cx="1577739" cy="184069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1785918" y="6429396"/>
            <a:ext cx="4500594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latin typeface="+mj-lt"/>
                <a:ea typeface="+mj-ea"/>
                <a:cs typeface="+mj-cs"/>
              </a:rPr>
              <a:t>А эти б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олее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сложные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8786874" cy="571504"/>
          </a:xfrm>
        </p:spPr>
        <p:txBody>
          <a:bodyPr/>
          <a:lstStyle/>
          <a:p>
            <a:r>
              <a:rPr lang="ru-RU" sz="3600" b="1" dirty="0" smtClean="0"/>
              <a:t>Кормушки из пластиковых упаковок</a:t>
            </a:r>
            <a:endParaRPr lang="ru-RU" sz="3600" b="1" dirty="0"/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19" y="642918"/>
            <a:ext cx="2185775" cy="164307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642918"/>
            <a:ext cx="2286016" cy="205611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19" y="2357430"/>
            <a:ext cx="2214578" cy="314327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1734" y="2786058"/>
            <a:ext cx="2286017" cy="271464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9189" y="642918"/>
            <a:ext cx="2925866" cy="207170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29585" y="642918"/>
            <a:ext cx="1095830" cy="207170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4825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29189" y="2786057"/>
            <a:ext cx="4071966" cy="269962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4826" name="Picture 10" descr="feeder_0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5720" y="5600689"/>
            <a:ext cx="2571768" cy="119113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4827" name="Picture 11" descr="feeder_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00364" y="5625956"/>
            <a:ext cx="1714512" cy="116586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4828" name="Picture 1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215205" y="5643577"/>
            <a:ext cx="1785950" cy="114957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4786314" y="5643578"/>
            <a:ext cx="235745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Стеклянные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банки тоже подойдут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372" y="0"/>
            <a:ext cx="4857784" cy="642918"/>
          </a:xfrm>
          <a:ln w="28575">
            <a:noFill/>
          </a:ln>
        </p:spPr>
        <p:txBody>
          <a:bodyPr/>
          <a:lstStyle/>
          <a:p>
            <a:r>
              <a:rPr lang="ru-RU" sz="4000" b="1" dirty="0" smtClean="0"/>
              <a:t>Это очень просто</a:t>
            </a:r>
            <a:endParaRPr lang="ru-RU" sz="4000" b="1" dirty="0"/>
          </a:p>
        </p:txBody>
      </p:sp>
      <p:pic>
        <p:nvPicPr>
          <p:cNvPr id="3074" name="Picture 2" descr="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3" y="142852"/>
            <a:ext cx="3775305" cy="385765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071934" y="642918"/>
            <a:ext cx="4929222" cy="3786214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b="1" dirty="0" smtClean="0"/>
              <a:t>1. Карандашом или маркером наметьте место для отверстия.</a:t>
            </a:r>
          </a:p>
          <a:p>
            <a:r>
              <a:rPr lang="ru-RU" sz="2000" b="1" dirty="0" smtClean="0"/>
              <a:t>2. Вырежьте вход для птиц.</a:t>
            </a:r>
          </a:p>
          <a:p>
            <a:r>
              <a:rPr lang="ru-RU" sz="2000" b="1" dirty="0" smtClean="0"/>
              <a:t>3. В крышке или в верхней части бутылки сделайте необходимые отверстия, чтобы продеть нить.</a:t>
            </a:r>
          </a:p>
          <a:p>
            <a:r>
              <a:rPr lang="ru-RU" sz="2000" b="1" dirty="0" smtClean="0"/>
              <a:t>4. Чтобы птицы не поранились, обклейте края входа </a:t>
            </a:r>
            <a:r>
              <a:rPr lang="ru-RU" sz="2000" b="1" dirty="0" err="1" smtClean="0"/>
              <a:t>изолентой</a:t>
            </a:r>
            <a:r>
              <a:rPr lang="ru-RU" sz="2000" b="1" dirty="0" smtClean="0"/>
              <a:t>.</a:t>
            </a:r>
          </a:p>
          <a:p>
            <a:r>
              <a:rPr lang="ru-RU" sz="2000" b="1" dirty="0" smtClean="0"/>
              <a:t>5. Так как птицы не любят замкнутое пространство, вам нужно сделать еще как минимум одно такое отверстие.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1604" y="4572008"/>
            <a:ext cx="2286016" cy="214314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00496" y="4572008"/>
            <a:ext cx="1143008" cy="214314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86380" y="4572008"/>
            <a:ext cx="2071702" cy="2130459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00958" y="4572008"/>
            <a:ext cx="1494795" cy="214314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081" name="Picture 9" descr="feeder_05_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2844" y="4143380"/>
            <a:ext cx="1285884" cy="2562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571604" y="4071942"/>
            <a:ext cx="2353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Из упаковки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1613</TotalTime>
  <Words>1964</Words>
  <Application>Microsoft PowerPoint</Application>
  <PresentationFormat>Экран (4:3)</PresentationFormat>
  <Paragraphs>124</Paragraphs>
  <Slides>16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Оформление по умолчанию</vt:lpstr>
      <vt:lpstr>ГОРОДСКИЕ  ПТИЦЫ  ЗИМОЙ</vt:lpstr>
      <vt:lpstr>Слайд 2</vt:lpstr>
      <vt:lpstr>Слайд 3</vt:lpstr>
      <vt:lpstr>Слайд 4</vt:lpstr>
      <vt:lpstr>1 – кормушка-подвес. </vt:lpstr>
      <vt:lpstr>Слайд 6</vt:lpstr>
      <vt:lpstr>Бункерная </vt:lpstr>
      <vt:lpstr>Кормушки из пластиковых упаковок</vt:lpstr>
      <vt:lpstr>Это очень просто</vt:lpstr>
      <vt:lpstr>Чем гостей угощать будем?</vt:lpstr>
      <vt:lpstr>Витаминные  подкормки:</vt:lpstr>
      <vt:lpstr>Вот такое птичье «мороженое»</vt:lpstr>
      <vt:lpstr>Съедобная  кормушка  из тыквы</vt:lpstr>
      <vt:lpstr>Не всё, что нам кажется красивым, нравится птицам.</vt:lpstr>
      <vt:lpstr>Это ошибки!</vt:lpstr>
      <vt:lpstr>Успехов вам, домашние мастера!</vt:lpstr>
    </vt:vector>
  </TitlesOfParts>
  <Company>Org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ОРНИТОФАУНА</dc:title>
  <dc:creator>User</dc:creator>
  <cp:lastModifiedBy>пк</cp:lastModifiedBy>
  <cp:revision>182</cp:revision>
  <dcterms:created xsi:type="dcterms:W3CDTF">2009-02-14T16:18:59Z</dcterms:created>
  <dcterms:modified xsi:type="dcterms:W3CDTF">2017-02-28T06:59:22Z</dcterms:modified>
</cp:coreProperties>
</file>