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4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1CF9A1-3137-436B-92D0-19153518E34A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1F1F93-E6E5-4C63-8A41-D3C8E305BE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F9B1-EFBD-4F23-BA49-EA9E27EF8FA5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A34A3-CBCF-4D8F-8958-4D05FB575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BA894-51E1-475A-834B-B4382ADAC46C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E729C-4A1D-49DF-86D7-6C2B7F5BC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94F40-20F9-4B66-A15A-68142151EF84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36145-4B4C-47E5-A930-DD8A68E45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46276C-5F05-42CB-B6EB-9ADDF4564B93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C5B2A4-D37C-4C35-92EB-60709978E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073DE-8027-4A73-815E-B975A5D43327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2E86A-1967-4E0B-89C6-14A0C795A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97856-D130-440B-8BBC-8920623C9DF6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0BBC4-8023-4583-A3B1-1A72F3FFE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37CE-C2FB-4433-BC78-2159657D2EE2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E364D-4880-4AFA-B5BC-5B5774814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6C4115-3EAA-4CD8-825B-6C538AC39FF9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9BCB93-C3B0-44DF-8FD7-49A34976A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449AC-AB4E-4A86-BE64-822C97BD824C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E1104-AB74-4B31-8DF5-338065A8A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8169A6-3803-4B2C-81A4-A1AD8BD32214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0794E4-C10F-499E-AB41-A0125A5DB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D8D49A2-4315-472D-A77B-8FB2E3933149}" type="datetimeFigureOut">
              <a:rPr lang="ru-RU"/>
              <a:pPr>
                <a:defRPr/>
              </a:pPr>
              <a:t>25.08.2016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9232770-DD4C-418A-8C09-A74EE0633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21" r:id="rId3"/>
    <p:sldLayoutId id="2147483718" r:id="rId4"/>
    <p:sldLayoutId id="2147483717" r:id="rId5"/>
    <p:sldLayoutId id="2147483716" r:id="rId6"/>
    <p:sldLayoutId id="2147483722" r:id="rId7"/>
    <p:sldLayoutId id="2147483715" r:id="rId8"/>
    <p:sldLayoutId id="2147483723" r:id="rId9"/>
    <p:sldLayoutId id="2147483714" r:id="rId10"/>
    <p:sldLayoutId id="214748371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ru.wikipedia.org/wiki/%D0%98%D0%B2%D0%B0%D0%BD%D0%BE%D0%B2%D1%81%D0%BA%D0%B0%D1%8F_%D0%BE%D0%B1%D0%BB%D0%B0%D1%81%D1%82%D1%8C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://ru.wikipedia.org/wiki/%D0%9F%D0%B0%D0%BB%D0%B5%D1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F%D0%B0%D0%BF%D1%8C%D0%B5-%D0%BC%D0%B0%D1%88%D0%B5" TargetMode="External"/><Relationship Id="rId5" Type="http://schemas.openxmlformats.org/officeDocument/2006/relationships/hyperlink" Target="http://ru.wikipedia.org/wiki/%D0%A2%D0%B5%D0%BC%D0%BF%D0%B5%D1%80%D0%B0" TargetMode="External"/><Relationship Id="rId4" Type="http://schemas.openxmlformats.org/officeDocument/2006/relationships/hyperlink" Target="http://ru.wikipedia.org/w/index.php?title=%D0%9B%D0%B0%D0%BA%D0%BE%D0%B2%D0%B0%D1%8F_%D0%BC%D0%B8%D0%BD%D0%B8%D0%B0%D1%82%D1%8E%D1%80%D0%B0&amp;action=edit&amp;redlink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ru.wikipedia.org/wiki/%D0%A0%D1%83%D1%81%D1%81%D0%BA%D0%B8%D0%B9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ru.wikipedia.org/wiki/%D0%9C%D0%B0%D1%82%D1%80%D1%91%D0%BD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A%D1%83%D0%BA%D0%BB%D0%B0" TargetMode="External"/><Relationship Id="rId5" Type="http://schemas.openxmlformats.org/officeDocument/2006/relationships/hyperlink" Target="http://ru.wikipedia.org/wiki/%D0%98%D0%B3%D1%80%D1%83%D1%88%D0%BA%D0%B0" TargetMode="External"/><Relationship Id="rId4" Type="http://schemas.openxmlformats.org/officeDocument/2006/relationships/hyperlink" Target="http://ru.wikipedia.org/wiki/%D0%94%D1%80%D0%B5%D0%B2%D0%B5%D1%81%D0%B8%D0%BD%D0%B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E%D1%81%D0%BA%D0%BE%D0%B2%D1%81%D0%BA%D0%B0%D1%8F_%D0%BE%D0%B1%D0%BB%D0%B0%D1%81%D1%82%D1%8C" TargetMode="External"/><Relationship Id="rId2" Type="http://schemas.openxmlformats.org/officeDocument/2006/relationships/hyperlink" Target="http://ru.wikipedia.org/wiki/%D0%96%D0%BE%D1%81%D1%82%D0%BE%D0%B2%D0%BE_(%D0%B4%D0%B5%D1%80%D0%B5%D0%B2%D0%BD%D1%8F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2%D1%83%D0%BB%D1%8C%D1%81%D0%BA%D0%B0%D1%8F_%D0%BE%D0%B1%D0%BB%D0%B0%D1%81%D1%82%D1%8C" TargetMode="External"/><Relationship Id="rId2" Type="http://schemas.openxmlformats.org/officeDocument/2006/relationships/hyperlink" Target="http://ru.wikipedia.org/wiki/%D0%9D%D0%B0%D1%80%D0%BE%D0%B4%D0%BD%D1%8B%D0%B5_%D1%85%D1%83%D0%B4%D0%BE%D0%B6%D0%B5%D1%81%D1%82%D0%B2%D0%B5%D0%BD%D0%BD%D1%8B%D0%B5_%D0%BF%D1%80%D0%BE%D0%BC%D1%8B%D1%81%D0%BB%D1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ru.wikipedia.org/w/index.php?title=%D0%A4%D0%B8%D0%BB%D0%B8%D0%BC%D0%BE%D0%BD%D0%BE%D0%B2%D0%BE_(%D0%A2%D1%83%D0%BB%D1%8C%D1%81%D0%BA%D0%B0%D1%8F_%D0%BE%D0%B1%D0%BB%D0%B0%D1%81%D1%82%D1%8C)&amp;action=edit&amp;redlink=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ru.wikipedia.org/wiki/XIX_%D0%B2%D0%B5%D0%BA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://ru.wikipedia.org/wiki/%D0%9F%D1%80%D0%BE%D0%BC%D1%8B%D1%81%D0%B5%D0%B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ru.wikipedia.org/wiki/%D0%96%D0%B8%D0%B2%D0%BE%D0%BF%D0%B8%D1%81%D1%8C" TargetMode="External"/><Relationship Id="rId4" Type="http://schemas.openxmlformats.org/officeDocument/2006/relationships/hyperlink" Target="http://ru.wikipedia.org/wiki/%D0%93%D0%BE%D1%80%D0%BE%D0%B4%D0%B5%D1%8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FF0000"/>
                </a:solidFill>
              </a:rPr>
              <a:t>Народные промыслы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1905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3315" name="Рисунок 3" descr="http://tovari.rubrido.ru/images/normal/73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716338"/>
            <a:ext cx="18716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4" descr="https://encrypted-tbn1.gstatic.com/images?q=tbn:ANd9GcR81MDb6VfzpNIydCPTfNPsx9j3yWwXzDC7kh56y-EIbU3SKHv3r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052513"/>
            <a:ext cx="25955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5" descr="https://encrypted-tbn1.gstatic.com/images?q=tbn:ANd9GcRlROlxoe1EfA_dl8YY9ovjmNsXQrJEfjpK4PoPC7hGborRxG6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44021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6" descr="https://encrypted-tbn1.gstatic.com/images?q=tbn:ANd9GcQCVERqK2AnonMoFJLJJ5PLmclI7wCCD0LMozOkcla1m9VRafVN-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8800" y="42545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rgbClr val="00B050"/>
                </a:solidFill>
              </a:rPr>
              <a:t>Палехская миниатюра</a:t>
            </a: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b="1" smtClean="0"/>
              <a:t>Палехская миниатюра</a:t>
            </a:r>
            <a:r>
              <a:rPr lang="ru-RU" sz="1800" smtClean="0"/>
              <a:t> — народный промысел, резвившийся в поселке </a:t>
            </a:r>
            <a:r>
              <a:rPr lang="ru-RU" sz="1800" u="sng" smtClean="0">
                <a:hlinkClick r:id="rId2" tooltip="Палех"/>
              </a:rPr>
              <a:t>Палех</a:t>
            </a:r>
            <a:r>
              <a:rPr lang="ru-RU" sz="1800" smtClean="0"/>
              <a:t> </a:t>
            </a:r>
            <a:r>
              <a:rPr lang="ru-RU" sz="1800" u="sng" smtClean="0">
                <a:hlinkClick r:id="rId3" tooltip="Ивановская область"/>
              </a:rPr>
              <a:t>Ивановской области</a:t>
            </a:r>
            <a:r>
              <a:rPr lang="ru-RU" sz="1800" smtClean="0"/>
              <a:t>. </a:t>
            </a:r>
            <a:r>
              <a:rPr lang="ru-RU" sz="1800" u="sng" smtClean="0">
                <a:hlinkClick r:id="rId4" tooltip="Лаковая миниатюра (страница отсутствует)"/>
              </a:rPr>
              <a:t>Лаковая миниатюра</a:t>
            </a:r>
            <a:r>
              <a:rPr lang="ru-RU" sz="1800" u="sng" smtClean="0"/>
              <a:t> </a:t>
            </a:r>
            <a:r>
              <a:rPr lang="ru-RU" sz="1800" smtClean="0"/>
              <a:t>исполняется </a:t>
            </a:r>
            <a:r>
              <a:rPr lang="ru-RU" sz="1800" u="sng" smtClean="0">
                <a:hlinkClick r:id="rId5" tooltip="Темпера"/>
              </a:rPr>
              <a:t>темперой</a:t>
            </a:r>
            <a:r>
              <a:rPr lang="ru-RU" sz="1800" smtClean="0"/>
              <a:t> на </a:t>
            </a:r>
            <a:r>
              <a:rPr lang="ru-RU" sz="1800" u="sng" smtClean="0">
                <a:hlinkClick r:id="rId6" tooltip="Папье-маше"/>
              </a:rPr>
              <a:t>папье-маше</a:t>
            </a:r>
            <a:r>
              <a:rPr lang="ru-RU" sz="1800" smtClean="0"/>
              <a:t>. Обычно расписываются шкатулки, ларцы, кубышки, брошки, панно, пепельницы, заколки для галстука, игольницы.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0113" y="2205038"/>
            <a:ext cx="30400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24525" y="2565400"/>
            <a:ext cx="27908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b="1" smtClean="0"/>
              <a:t>Техника палехской росписи</a:t>
            </a:r>
            <a:r>
              <a:rPr lang="ru-RU" sz="1800" smtClean="0"/>
              <a:t>, как и любого древнего народного промысла, имеет сложившиеся особенности, которые позволяют отличить произведения палехской школы от изделий.</a:t>
            </a:r>
          </a:p>
          <a:p>
            <a:r>
              <a:rPr lang="ru-RU" sz="1800" smtClean="0"/>
              <a:t>Типичные сюжеты палехской миниатюры заимствуются из повседневной жизни, классических, сказочных, былинных литературных произведений и песен. Изображения, как правило, выполняются на черном фоне и расписываются золотом.</a:t>
            </a:r>
          </a:p>
          <a:p>
            <a:endParaRPr lang="ru-RU" sz="180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213100"/>
            <a:ext cx="33845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068638"/>
            <a:ext cx="4059237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rgbClr val="FF0000"/>
                </a:solidFill>
              </a:rPr>
              <a:t>Русская матрешка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b="1" smtClean="0"/>
              <a:t>Матрёшка</a:t>
            </a:r>
            <a:r>
              <a:rPr lang="ru-RU" sz="1800" smtClean="0"/>
              <a:t> (от уменьшительного имени «</a:t>
            </a:r>
            <a:r>
              <a:rPr lang="ru-RU" sz="1800" smtClean="0">
                <a:hlinkClick r:id="rId2" tooltip="Матрёна"/>
              </a:rPr>
              <a:t>Матрёна</a:t>
            </a:r>
            <a:r>
              <a:rPr lang="ru-RU" sz="1800" smtClean="0"/>
              <a:t>») — </a:t>
            </a:r>
            <a:r>
              <a:rPr lang="ru-RU" sz="1800" smtClean="0">
                <a:hlinkClick r:id="rId3" tooltip="Русский"/>
              </a:rPr>
              <a:t>русская</a:t>
            </a:r>
            <a:r>
              <a:rPr lang="ru-RU" sz="1800" smtClean="0"/>
              <a:t> </a:t>
            </a:r>
            <a:r>
              <a:rPr lang="ru-RU" sz="1800" smtClean="0">
                <a:hlinkClick r:id="rId4" tooltip="Древесина"/>
              </a:rPr>
              <a:t>деревянная</a:t>
            </a:r>
            <a:r>
              <a:rPr lang="ru-RU" sz="1800" smtClean="0"/>
              <a:t> </a:t>
            </a:r>
            <a:r>
              <a:rPr lang="ru-RU" sz="1800" smtClean="0">
                <a:hlinkClick r:id="rId5" tooltip="Игрушка"/>
              </a:rPr>
              <a:t>игрушка</a:t>
            </a:r>
            <a:r>
              <a:rPr lang="ru-RU" sz="1800" smtClean="0"/>
              <a:t> в виде расписной </a:t>
            </a:r>
            <a:r>
              <a:rPr lang="ru-RU" sz="1800" smtClean="0">
                <a:hlinkClick r:id="rId6" tooltip="Кукла"/>
              </a:rPr>
              <a:t>куклы</a:t>
            </a:r>
            <a:r>
              <a:rPr lang="ru-RU" sz="1800" smtClean="0"/>
              <a:t>, внутри которой находятся подобные ей куклы меньшего размера. Число вложенных кукол обычно от трех и более. Почти всегда они имеют овоидную («яйцеподобную») форму с плоским донцем и состоят из двух частей — верхней и нижней. По традиции рисуется женщина в красном сарафане и жёлтом платке. 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2924175"/>
            <a:ext cx="3182937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2781300"/>
            <a:ext cx="360045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Виды </a:t>
            </a:r>
            <a:r>
              <a:rPr lang="ru-R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росписи матрешек</a:t>
            </a:r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smtClean="0"/>
              <a:t>Видов росписи матрешек всего шесть и называются они по мету возникновения данного народного промысла: семеновская, вятская, сергиева-посадская, тверская, полховская, крутецкая.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9238" y="4186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1638" y="43386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4838" y="1690688"/>
            <a:ext cx="13509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844675"/>
            <a:ext cx="1641475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2786063"/>
            <a:ext cx="1452563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3363913"/>
            <a:ext cx="13557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1825" y="1690688"/>
            <a:ext cx="12700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5825" y="2298700"/>
            <a:ext cx="143668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err="1">
                <a:solidFill>
                  <a:srgbClr val="FF0000"/>
                </a:solidFill>
              </a:rPr>
              <a:t>Жо́стовская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4800" dirty="0" err="1">
                <a:solidFill>
                  <a:srgbClr val="FF0000"/>
                </a:solidFill>
              </a:rPr>
              <a:t>ро́спись</a:t>
            </a:r>
            <a:r>
              <a:rPr lang="ru-RU" sz="4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 </a:t>
            </a: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b="1" smtClean="0"/>
              <a:t>Жо́стовская ро́спись</a:t>
            </a:r>
            <a:r>
              <a:rPr lang="ru-RU" sz="1800" smtClean="0"/>
              <a:t> — народный промысел художественной росписи металлических подносов, существующий в </a:t>
            </a:r>
            <a:r>
              <a:rPr lang="ru-RU" sz="1800" smtClean="0">
                <a:hlinkClick r:id="rId2" tooltip="Жостово (деревня)"/>
              </a:rPr>
              <a:t>деревне Жостово</a:t>
            </a:r>
            <a:r>
              <a:rPr lang="ru-RU" sz="1800" smtClean="0"/>
              <a:t>, </a:t>
            </a:r>
            <a:r>
              <a:rPr lang="ru-RU" sz="1800" smtClean="0">
                <a:hlinkClick r:id="rId3" tooltip="Московская область"/>
              </a:rPr>
              <a:t>Московской области</a:t>
            </a:r>
            <a:r>
              <a:rPr lang="ru-RU" smtClean="0"/>
              <a:t>. </a:t>
            </a:r>
          </a:p>
          <a:p>
            <a:endParaRPr lang="ru-RU" smtClean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773238"/>
            <a:ext cx="28082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33575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557338"/>
            <a:ext cx="32766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2"/>
          <p:cNvSpPr>
            <a:spLocks noGrp="1"/>
          </p:cNvSpPr>
          <p:nvPr>
            <p:ph idx="1"/>
          </p:nvPr>
        </p:nvSpPr>
        <p:spPr>
          <a:xfrm>
            <a:off x="468313" y="476250"/>
            <a:ext cx="8183562" cy="4187825"/>
          </a:xfrm>
        </p:spPr>
        <p:txBody>
          <a:bodyPr/>
          <a:lstStyle/>
          <a:p>
            <a:r>
              <a:rPr lang="ru-RU" sz="1800" smtClean="0"/>
              <a:t>Роспись производится обычно по чёрному фону (иногда по красному, синему, зелёному, серебряному).</a:t>
            </a:r>
          </a:p>
          <a:p>
            <a:r>
              <a:rPr lang="ru-RU" sz="1800" smtClean="0"/>
              <a:t>Основной мотив росписи — цветочный букет простой композиции, в котором чередуются крупные садовые и мелкие полевые цветы.</a:t>
            </a:r>
          </a:p>
          <a:p>
            <a:r>
              <a:rPr lang="ru-RU" sz="1800" smtClean="0"/>
              <a:t>По назначению подносы делятся на две группы: для бытовых целей (под самовары, для подачи пищи) и как украшение.</a:t>
            </a:r>
          </a:p>
          <a:p>
            <a:r>
              <a:rPr lang="ru-RU" sz="1800" smtClean="0"/>
              <a:t>По форме подносы бывают круглые, восьмиугольные, комбинированные, прямоугольные, овальные и др.</a:t>
            </a:r>
          </a:p>
          <a:p>
            <a:endParaRPr lang="ru-RU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141663"/>
            <a:ext cx="21955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850" y="5516563"/>
            <a:ext cx="8183563" cy="80645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  <a:t/>
            </a:r>
            <a:br>
              <a:rPr lang="ru-RU" sz="3200" b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</a:br>
            <a:r>
              <a:rPr lang="ru-RU" sz="3200" b="0" dirty="0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  <a:t/>
            </a:r>
            <a:br>
              <a:rPr lang="ru-RU" sz="3200" b="0" dirty="0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</a:br>
            <a:r>
              <a:rPr lang="ru-RU" sz="3200" b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  <a:t>Особенности </a:t>
            </a:r>
            <a:r>
              <a:rPr lang="ru-RU" sz="3200" b="0" dirty="0" err="1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  <a:t>жостовской</a:t>
            </a:r>
            <a:r>
              <a:rPr lang="ru-RU" sz="3200" b="0" dirty="0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  <a:t> росписи</a:t>
            </a:r>
            <a:br>
              <a:rPr lang="ru-RU" sz="3200" b="0" dirty="0">
                <a:solidFill>
                  <a:schemeClr val="accent1">
                    <a:tint val="88000"/>
                    <a:satMod val="150000"/>
                  </a:schemeClr>
                </a:solidFill>
                <a:effectLst/>
              </a:rPr>
            </a:br>
            <a:endParaRPr lang="ru-RU" sz="32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397250"/>
            <a:ext cx="22002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308350"/>
            <a:ext cx="28797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949950"/>
            <a:ext cx="8183562" cy="857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76250"/>
            <a:ext cx="8280400" cy="597693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1619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549275"/>
            <a:ext cx="23749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765175"/>
            <a:ext cx="2271713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00438"/>
            <a:ext cx="3529012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3933825"/>
            <a:ext cx="16764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8497888" cy="64262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04813"/>
            <a:ext cx="8353425" cy="60118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7200" dirty="0" smtClean="0">
                <a:solidFill>
                  <a:srgbClr val="FF0000"/>
                </a:solidFill>
              </a:rPr>
              <a:t>  Хохлома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14338" name="Объект 4"/>
          <p:cNvSpPr>
            <a:spLocks noGrp="1"/>
          </p:cNvSpPr>
          <p:nvPr>
            <p:ph idx="1"/>
          </p:nvPr>
        </p:nvSpPr>
        <p:spPr>
          <a:xfrm>
            <a:off x="323850" y="465138"/>
            <a:ext cx="8496300" cy="4548187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1800" smtClean="0"/>
              <a:t>Хохломская роспись, русский народны художественный промысел. Возник в 17 веке. Название происходит от села Хохлома. Декоративная роспись на деревянных изделиях (посуда, мебель) отличается тонким растительным узором, выполненным красным и черным (реже зеленым) тонами и золотом по золотистому фону.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1800" smtClean="0"/>
              <a:t>Посуда Хохломы создает ощущение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1800" smtClean="0"/>
              <a:t>Жаркого пламени. Она практична и нарядна.</a:t>
            </a:r>
          </a:p>
        </p:txBody>
      </p:sp>
      <p:pic>
        <p:nvPicPr>
          <p:cNvPr id="14339" name="Рисунок 6" descr="https://encrypted-tbn2.gstatic.com/images?q=tbn:ANd9GcTT6ImQfZfBEQGDS2y1pNgw_zfSNNOXbC3vWCabwRsgs9gnSkGcx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989138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7" descr="https://encrypted-tbn1.gstatic.com/images?q=tbn:ANd9GcS4UOwy16HKnGujT11U4Ui_rGuLYAkRraVRq8Vef2baTG9Ek36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644900"/>
            <a:ext cx="1879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 descr="http://image026.mylivepage.ru/chunk26/5752670/2860/%D0%9B%D0%BE%D0%B6%D0%BA%D0%B0-%D1%85%D0%BE%D1%85%D0%BB%D0%BE%D0%BC%D0%B0-%D0%B4%D0%B5%D1%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2997200"/>
            <a:ext cx="1182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620713"/>
            <a:ext cx="4424362" cy="2952750"/>
          </a:xfrm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3463" y="3429000"/>
            <a:ext cx="39973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0263" y="549275"/>
            <a:ext cx="401161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38" y="4983163"/>
            <a:ext cx="8018462" cy="13255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err="1">
                <a:solidFill>
                  <a:srgbClr val="00B050"/>
                </a:solidFill>
              </a:rPr>
              <a:t>Филимо́новская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игру́шка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b="1" smtClean="0"/>
              <a:t>Филимо́новская игру́шка</a:t>
            </a:r>
            <a:r>
              <a:rPr lang="ru-RU" sz="1800" smtClean="0"/>
              <a:t> — русский </a:t>
            </a:r>
            <a:r>
              <a:rPr lang="ru-RU" sz="1800" smtClean="0">
                <a:hlinkClick r:id="rId2" tooltip="Народные художественные промыслы"/>
              </a:rPr>
              <a:t>художественный промысел</a:t>
            </a:r>
            <a:r>
              <a:rPr lang="ru-RU" sz="1800" smtClean="0"/>
              <a:t>, сформировавшийся </a:t>
            </a:r>
            <a:r>
              <a:rPr lang="ru-RU" sz="1800" smtClean="0">
                <a:hlinkClick r:id="rId3" tooltip="Тульская область"/>
              </a:rPr>
              <a:t>Тульской области</a:t>
            </a:r>
            <a:r>
              <a:rPr lang="ru-RU" sz="1800" smtClean="0"/>
              <a:t>. Своё название получил от деревни </a:t>
            </a:r>
            <a:r>
              <a:rPr lang="ru-RU" sz="1800" smtClean="0">
                <a:hlinkClick r:id="rId4" tooltip="Филимоново (Тульская область) (страница отсутствует)"/>
              </a:rPr>
              <a:t>Филимоново</a:t>
            </a:r>
            <a:r>
              <a:rPr lang="ru-RU" smtClean="0"/>
              <a:t>.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338" y="1709738"/>
            <a:ext cx="3665537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2128838"/>
            <a:ext cx="3743325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0363" y="476250"/>
            <a:ext cx="8459787" cy="5689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58775"/>
            <a:ext cx="8569325" cy="61658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6866" name="Объект 3" descr="http://900igr.net/datas/izo/Russkaja-igrushka/0013-013-Bogorodskaja-igrushk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280400" cy="604837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76250"/>
            <a:ext cx="2859087" cy="2371725"/>
          </a:xfrm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7238" y="2565400"/>
            <a:ext cx="29146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3575" y="395288"/>
            <a:ext cx="2932113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735513"/>
            <a:ext cx="3167062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569325" cy="59880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1800" smtClean="0"/>
              <a:t>Павловопосадские платки берут начало от простого куска белого полотнища с вышивкой, которое называлось убрус</a:t>
            </a:r>
            <a:r>
              <a:rPr lang="ru-RU" smtClean="0"/>
              <a:t>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063750"/>
            <a:ext cx="4351338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789363"/>
            <a:ext cx="237013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344613"/>
            <a:ext cx="187166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04813"/>
            <a:ext cx="3889375" cy="3600450"/>
          </a:xfrm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429000"/>
            <a:ext cx="23050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1788" y="476250"/>
            <a:ext cx="35321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41888"/>
            <a:ext cx="8183562" cy="9350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Хохломская роспись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Объект 3" descr="https://encrypted-tbn3.gstatic.com/images?q=tbn:ANd9GcSDrr4BVpcicYWEO1d_jU5CK2JiOudAh3IzYq624AP5KhCWZA2i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765175"/>
            <a:ext cx="2324100" cy="1971675"/>
          </a:xfrm>
        </p:spPr>
      </p:pic>
      <p:pic>
        <p:nvPicPr>
          <p:cNvPr id="15363" name="Picture 2" descr="http://static3.depositphotos.com/1006438/212/v/950/depositphotos_2127627-Vector-hohlo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186113"/>
            <a:ext cx="4537075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ttps://encrypted-tbn3.gstatic.com/images?q=tbn:ANd9GcRop1sokDzybh98w8r_CLGpoFy4zujhJfEpXbmmy89nwpjRYKN0K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9450" y="765175"/>
            <a:ext cx="22574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https://encrypted-tbn1.gstatic.com/images?q=tbn:ANd9GcTPQPi88uh46wPqh622wvSKP3M6n35hfl7kzW6rr2y7UJrXgwDNE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" y="3041650"/>
            <a:ext cx="1522412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Дымковская игрушка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smtClean="0"/>
              <a:t>Дымковская глиняная игрушка – символ русского ремесла. Слобода Дымково стала родиной глиняной игрушки, расписанной и обожжённой в печи. Дымковские игрушки разнообразны: барышни,  лошадки, всадники на конях, расписные птицы. В формах игрушек, росписи и декоративных узорах прослеживается жизнь народа и характерные черты русской национальности.</a:t>
            </a:r>
          </a:p>
        </p:txBody>
      </p:sp>
      <p:pic>
        <p:nvPicPr>
          <p:cNvPr id="16387" name="Рисунок 3" descr="http://www.dekatop.com/wp-content/uploads/2011/04/prom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2708275"/>
            <a:ext cx="26765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2" descr="data:image/jpeg;base64,/9j/4AAQSkZJRgABAQAAAQABAAD/2wCEAAkGBhQQEBQQEBQQEBQUDxQVFRUQFBAUFRUVFBQVFBUUFBUYHCYeFxsmGhUVHy8gIycpLCwsFiAxNTAqNSYrLCkBCQoKDgwOGg8PGiwkHCI1MSkpLC0pKSwuLyosMDUsLC8pLCwsLCwqLDUqNSwpMCwtLDQvKiwqKSwpKSwsLTUpLP/AABEIAO8A0wMBIgACEQEDEQH/xAAcAAACAgMBAQAAAAAAAAAAAAAAAQUGAgQHAwj/xAA+EAACAQIEAwYEBAQFAwUAAAABAgADEQQFEiEGMUETUWFxgZEHIkKhFDKxwVJigtEjM3KSohVj8BZEg5Ph/8QAGgEBAAIDAQAAAAAAAAAAAAAAAAEFAgMEBv/EADIRAAICAQMCAwUIAgMAAAAAAAABAgMRBBIhMVEFE0EiMmFxgRQjkaGxwdHw4fEkQlL/2gAMAwEAAhEDEQA/AOpRxRyTAIQhIAQhHAFCJmtz2jVgdxv5RknHqEIMbc5o0M7ou+hXGrlYgrfyuJi5xi8Nmca5zTcVnHU34oRzI1ihHaKAEcIoAQhHAFaELwMkBEY4pACYzKIyQYmYmZGYmAEUcJIPaEcUgDijhACEJhXqFVZlVnIUkKtrsQNlF9hflvIBQfiVxB2D00Z9C21bE3bmLW685S6XxVairrhQwLKQDUtpDH6gveJ0LAfDft65xuasuJrNbTRH+RRHRAPrt47X3sec5r8YctXD5gi00WnTOFTSEVVXZnDWA25zm+zR372+Trjq5RrdSxh9ST+HVaq+J/G42q7hqFY0u0qFiTTIFRrE7ADUB690tONA7NsQw3KLpAJspNjrDdZz/Ja4fD0iLXRXpH1JJHqrCWrE57Uel2LadO3IWItbby2ErNTapNprnJfaPw62Oy2uS2tLP7m5l/xVNLFrhsaqCk4XRWW4K3+W9QXsRqBuRa06VefN3G9H/JbwdT7gj9TOwfDXiylisHRomqrYinRC1EJs/wAhKhgD+YaQpuL85a6ae+tNlJ4hSqtROMemf15LjHCKbzhCEISQEIQkAIQhJA4oQgCijigGJmMyaYwBxRxTIHvFHCYgIQiVgTa+/WAZKt+UKtXs9gj1GteyAfdmIUepnupjLyMggDxWVZu0oVAiG1R6NSjX7I/92nTbWvoDaVn4u8MjG4EYqhZ3oL2ilN9dJhdrEc9rMPLxlwyjh6hhGqth6YpmtVNSoQWJZiSep2HzGw8ZsYfBrTVkUAIzEhPpXV+YAdATc27yZIPmbhPFEVTS6Ot/6l3v7Ey6aZll3w5annj0grLhxTqVVcDYK6lVS52JDm1u5ZZcXwPWU/IUcX530m3iD+15UayiTnuij1nhOvqhT5VksNdM9jRybJaOMpVcPiFur6dLCwKOqVHBU9DZW9iDznNeJMifK8RTNOsH1DtKNSnqVrX2Y9x8iZ3DLOHxhqQLHU4xFFiRy3qopA8LFv8AcZQPiTkHaYDCYpBd8PgsOtcf9qqtqb+NnVwf9Qnbp4uFaiyj190btRKceh0T4e8SNj8BTr1LdoGanUI2BZLfNbpcFT5kyyTmHwTz7DjDHBatNftalTS22sG35D1sFFxz9J0+dJwMIQhJICOKEAIQjgChCEAURjiMAxMxmRmMAcUcJkD2hCExAGfPPE2e4jA53iK6u3aJiTsSdLU9itNh1UoQPvPoacf+NPCLmoMfSUspRUrBRcqV2Vz4EWF+mkd8EnVOH88TGYaliadwtRA1jzB5Mp8QQR6SS1SifCyhUo5ZSSqrIdVRgrAghWcstweV739Zbu2JmLXINlqs8WrzEUyee0wfbaSQZBt4zvGiXnotOQyTz7EEWO4uD7EEfcSuYfCAI1CogcVMPg8MUblvSqsyn+ljLSVlczdXpu7KRrOt6fWz1BQwdA29ah9TMQfPePf8Hjn/AAzVB2GJPZlxZwabcjbxBHj62n1HTa4BIsSASO64vafOXHuWNgc2rGwKnEHEUtQurK79oAR1s11I8J3Tg/ihMxwq4lBpNytROeioLEi/Ubgg9xmZLJuEISTEIo4SAEIQkgIRQvAC8RjiMAxMUZikgIQhAPaEISAECIQgGHYCZBbRwgBNeqt29JsSt5vxYuHxQpMhZQF1MDuL77DrtaZ11yseIowssjWsyZZaSz0tIDijM3pYdXok/Owu672UqSCD0vtvFwbj6tVKnalmAZdLN1uDqF+vT3nE7krfKw8netJJ6f7RlY7epPsJFZnhxqWoeSujuTyFPD9pXH/PTPDN+LadCp2YBqEH59JA0+HifCbFWuuLwzCibioAhvsQGIDgjodJadUqpxipNcMr43QlJxT5RyD4wUf8HL2fep2NQVDfcOy0Kmlv9x9JavgfTQZe+lwztiWNReqfKqoD5hb38fCZcYcOHMcNWRFHaCo2Ipte3z66lFaXl2NBfUgym/A/EOuY1KQvpbDP2g6Aoy6SfUkf1GYo3eh3SEITIxCEISAEIQkgRhHFACKOKAYmKMxSQEIQgHtCOEgChHFACEIQAnPeJNDipU21nFsoPXSg0W8vlB9Z0O85l/6fr1cRUVabf5rXZvlX8x31H9p2aSClLc5bduH8/gcOuk9m1RzngtfDGaBcBrq/lplk7yQCCot/UB6T3o8UrWpVuyDJUSi7KGt0B3W3dtPWnwuv4P8AC6rG+ouP473vbu6eUwyDhP8ADuajsHOkqAAQLNzvfn3Su1E5vVZgvYyW+lroWiasb8zHBRsJhWrVAi7sxO5PqSTJnJqrYLFBKhAV7BrciD+VvQ/vNfMMuqYKvcXADHQ9tivQHxtsRNbGYt8RUBIBY2VQot12A9TL2atts4x5TXPfJ5CEo09c+Yn9MF4TAmnXphPlQ1C3qKVRbH1e/pOZfA6lpxGOVh866FJ67VKoYe4HtOnthaiVaL7sOzFOp1sQNnHqSD4GV7hDBDD4nF6wq1ajqzkCxYqXJa3jqvtKWHKk3/1PTWSUHFf+vyfZlvhMaVUMLqQw8CDM5kOooQhACEcIAophVxSIQGZFJ5BmUE+V+c8cyzOlh6ZrV3WnTUbsx28AO8+AgGyYjKQnxjy81NGqsBe2s0zp8+eq3pLlhsUlVFqU2V0YXVlIII7wYBmYozFJAQjhAPaEISAEIQgChCOAeGMxAp02duSqT7C8rXDfF5q1uyqhV1E6COh/hPf59/nJLi97YR/HSPdgD9pSM2rIK6tQsAqoRp5al5evKd2lrjP2HHrnD7Yx/JXau6VclJPpjK75L1xhjXpYcdmSupwrEcwLE7Hpe1pocCYt2NRDqZAAbkk2a9rXPeN/SWHHV6a0S2I06LDUGAIJ56QOpvPPIcwo1UIw4CBSLrpC2J5ctjy5yknX/wAhS3fQ9LXdjRSh5fr7xu4uoioTVKBOuu1vvIOnneBpv8gRT/EtM297SK44xpNZaX0oga3ezX39gPcyDXLKjUzVCkoL77dOe3O0va9PWq1KyWM/HHyPJajWz81xrjnb8MnQM01vQLYdvm+V1KkfMAb28biaeIyyniaa1q16D6Bqb8pFtrNf7eci+Es0bsatIfM1NDUQH1uvvb3mGZ5u1fABtriuq1LbA7FlPqdPtODy/K1arUsNls7PO0DtcU0vxz/BK5PklBX106xqkcgrKPcLuZuZrhqVMGszVKW4uaZJBJPVdxKPhcuqNSNdDbQx5EhvlFyRLRw3m34um9CuA5C8z9SnbfxBtv5TZqqVZGThJSceH8Gcvh+rUJxjKO1S549V9TZTA064L4as6d4BJAPirbieOFyhaVW9TEhjfdCVW9+hBPLwntgMjXC9rUpuzHs2ABtttqF7cztKTgMM2IqaQRcgsS3uSfUyNI5TplO5qKXXo+CfEfKpuiqE5Z6dV+R0OvhxSRnpKz2W+hXNj3kA3HLukFnfE/Z4DEYqgpZ6VIkKRcqx2BYD6Re9+5TInBZtVwVbQ5JQEalvcaT9S9xtLRmePpYYq3ZgitfUygbgAWuPq/MZz31/Z9tikvLf9yjt0d61ilXtfmL4/kfL+NzOpXqNVrO1R2Nyzm5J/aY1s1qui0XqVHpoxZUZmKqSLEgHltLj8UeDVwlf8RhQPw9VQ4C8kLc7fy35d3LulCaZ49e5KafHYyapOo/BDiVhXfAsSUdGqUwfpdLFrea3Pms5YJc/hLVRM2oFzputRV7izU2VV9bwSz6FMUZhMjAIRwgHrCEUgDijigBCEIBCZ/hGxCVaS81poV7i2ouR7AD1kBw5wk5qCpXXQqsCFb8zEbjyF5O53munDVatPYhjTB/m16L/AKmVnIM9q4esq1y5p1NP5yTYNsrqT075Y6V2eQ1Brnp3+OCu1nl+fHenxj+v6lw4nyl8TSUUyNSPqsTYNcWO/fMeFMhfDBmqEanCjSu4AFzue/ee+e5ocNQNRQC2oKL8gT1PtNfhXiFsSGWoBrUXuuwIJty6G8opKpahZ949LCWpeiajjy0+e/8ArJHcdZcdS1wCVKhG8CCdJPmDb0kPhc/enR7EBSLMATe4DXvt15mdIdAwKsAQRYg7gjxkBieCaDG6l6fgpBHpflLdWUW1qrURylyjy12lujY7aHhvqQXBCH8Qx3sKLX9StpZaeCoVaVSlS0aWY6tHR+/0IHtNrAZalCn2dMG3UnmSeZJkBwrltSjWragQgGgE/UQwII79r+84tXqHK+Morjv2LbQ6RR0s4zlyucejyRFXD4nC66Olir9VUsDfa6kciRJjg3KHps1aopS66VVtibkEkjoNhJXH8S0KDinUezdQoLaf9VuU36WJV1DIQwIuCDcETrnbJQfsY3dXjqV1WlgrE9+dvRdim0Hq0sxK7kvWsw6NTY3v5Bd/C0jMwpPgcUdPQ3QnkUbof09JZMfxctLE9noDKp0u31A9dPgJM5hltLELpqqG7jyI8iNxK/w+yupzg/ai+qLnximy+NU3HbJLh9/4OZ4zHNWcu9rnu5WAsAJ0x8uWtQSlVF/8NN+RBCjcdxkXR4VwuHPauSQDcdqw0g9O6/rJWjnVB20rVpMb2sGG58O+WOpcLYRhXH2Vx04KbRQnp5uc5e0/jyQ+P4fptR7GmVrPSJOioVJZX3amw7iP/N588cY5MuGxb06eoUzZkDc1VuaHv0m6+k71i8qxFLGdrTVnDVdQZeVmNyrd3UbyN+LnBCYnCviqQtWoA1Db60AvUBHfYav6fGVmnt3RcJRxt4XyLrV0eXYrYz3KfL+Z89lbTcy7EFKtOouzLURh33VgR9xNeoJZfh3w+2Mx9FACURxVqnoEQg2PmQF9Z0Gg+kzFGYpkYDjhCAekIQmIFCEJICBMJ4ZgSKNQjn2T289JkN4WTKKy0iCxuSMcFUoqdTl2qC3U69YHtt5ylY3M+1pU0YEPS1KW7xsAPPadEwWLWlhqb1mCAUkuW2+kSLr4HA4ly4amXPPRU0knvK9T6Tt0koRjFyi8R5T7PGP0OLXQlOyWJLL4fx5JbC01xeEQVdw9JCbHe9gbg995sZLlNLDqy0tyT8zEgnbkD3eUwyyitKmtNL2RQBfn6yq5B2tHHdmQ3zMwqDoV3Ov9DeVupnGFqlt6vGexb6OudtE4b8bVnHct2fZ2MLS1W1Mxsi956k+AlDxOfV6jamquD0CEqB5ASa4/U6qLfTpcetwf0tI/hrC0qjOKoDHSNIJt33t48pcxlVpdK9RKOcdcLL64PLamVt+p8mLx/ckvwrxK1RuwrHUSDoY8zYXKnv26+E26vEmlsSCotQW6/wAxG1j/AFWlPqJ2OJ+Q30Vhpt4MLSz59w21TtjSK3rFDZri2k3bfxIE49VWnZXOHEZcv5Fl4fdmm2NnMorEfnkplbCVHpPinIsXub82u1iR6ywfD3HMTVp3ugVWHgxNtvP9pr4fgmuwCVqgWmp2VSW9hYCT+HyRKFF6FEmmWG78332v7XE3W3vypRk1Jt8YXRei+Zp0+m+9jL3V657+p5plGGq4t6nado4bW1MEWDXG57xfp4yxK8g8nyWnhgSl2YixZudu4dwkmHlVTDastYbLzVW75JRk2ksLJz3Ps9bE1m3OhWIpr0sDbVbvPOeFbBvTt2ismrcX8JqYnDth67U+qVNr917qfaxktm2eHEqnyhdJPW9yedvCelbtjOuNUU63nc89OOPxPHWKEt8rJPf6LuWKhxDU/wCnlwSaiuKWrqAdw/nbbznkM3erl9btPmIZaeo/UGIuD6XHrNrgjBXw9TWAyVHsARe4UWN/X9Jljq1GvQq4XDWDJ8wVRYPpYFtH8XKUNsVDXJ7sRzjB6eix2eGOKg3Pru+BxXLfhniMVi6tCnpSnTZS1R+QSoNdOwG7Er0Hcb2nbOFeEqOW0eyoC5Ni9Rra6jDqe4dw5CeHBhBpufquik96qG0+12EsRmc4uMmmaqrPMrUjGEISDYEIQgHrCOKYgIQMJIFNLO8SaWHqVF5qtx7ibs083qIKLdrujFVbyZgv7zCfus2Ve+srPPQpfHeI1PRt+U0dQH+o/wBgJW2yarUpmqiErvvcdOdhzl243ycvSSqgv2QIYD+Dbf0I+8pn/W6qUjRUgLYjkLgHnY9Osu4Tvenj9n27k+c56evT1KG6MFqJOzOPTBt8F8Q1UraHZnpgC+o30qWVSQe4FgfQ986RmGb08Pp7S93uBYXNhzJ8NxKBwTkZK1ariy1ENNL9QfzMPUC3kZZ8/wArqYihSqILui/Mo5nUFvbxBEr/ABKeE3WuUXHhcIzsjG54iyazbLVxdDSCL2DU26XtsfIg29ZzrEYV6TFXBRgeR/bvnSMhwrUsPTR/zBNx3XJNvS9pjm+d0aBAq/MxFwoUMbd/hNmj1NkY7duc+hxeI6OqU3LdjHGe6KbkHDtWq6VCClMMGLNtqsb2UdeXOWvB4pnxOIU8kNNVHoST6kzyw3GWHdgnzpc2BdQBfuuDtJIUlDswADNp1Ecza4F/uJp1crZzi5rGPQ36CNNdclB7m/X45PSRWbXWtRccmLUm9QXQ+6sP6pLTxxYGgk9N/K3Wakb2smqsZipxtNZkQ2fcOLigGUhKiiwJ5MP4W/vIfLuB6zMBVKIgO5DBjb+Uf3lvU2MrfF3ElSk4oUjougZmH5tyQAD05Sw0t10vuoP/AAcGqopX3k1/kuuEwq06a00uFVdI8v7ynZNw/Wp4xSVYKjkl/pK2I2PW/dIDAZ/XpsGFWod+TszKfAgmWzMuLGOGpVaNlZqhV7i+kqtyu/fcHynB4jovLStm8pdiz8I8QdkpaepJOSxyTdDLUpVHqJ8vaW1DpcEnUO7mZsGRr5mWbC/T2ysxH/xgge5kkZnlySk/U0pKLcF6MwhCEEhCOEgHrCK/nH7yAKEcLSQK0j89wfbUGpagpYqATyvcED7SR0mRvEGGd6IFMfMKtNhy+lgf/wB9Jrs918ZN1HFkecc9TRzfiSng9NNg9Rig2GnkNrsT32MgsLneAapqegKTX/MygqD37Gw87SP4vJbGuG2A0KD3LpBv9zPPifJaVCmrUyblrWJB1C19Q+3vLVeRU66pZ3WdMdPqUk7LbJTmsYi/UvVwQCtiCBYi1reFplisx7Cg1S19IFh3kkAfrKt8P3Y0agJJUVBpv0JF2A/4+8tGLwgdBSfZaysNujLZhbxsCf6ZxX1yhKUIvn0LLTzhLbOa9njPyPTh3PPxNMlgFZDZgORvuCPY+059iMQ1aqzm5Z3J9zsB9hOg8PZOuGVlDa2LDUdha3IW6cz7ylZtlb4SvuPl16kbowBuPXvE6vCpSUGp+/g4/HYwdmavcya2YZVUoAdoLauViD5jzly4ZxDVQajX3o0VuepTtFJ9xf1lXzvO/wAQFGnQASSL3JNuflLhwwlsOidVUavNx2lvZhNdrunp4S1KSnl8L6/sa9BsjbYqeYY/dfuSkxqUwylTyYEHyIsZ6aYaZylmQWU1C1NdX5lujf6kYoT7r95umefYCmzBRYF2b1Y6j9zPQyJdeAuhr4moqqzObKBv+m3jK1x/lhBp1xewGhv1Un/kPaWDH4E1tCDkK9Nm8VU3IkpmODWqhVxqUghgeoMz09rrt3eiGoqjZTtzy/6jn1TNaNTC06diKiBQNuoFib9xkxwhhkOHrvXUNSDKfm70ViSPRgPWJfh8ha61XC35FQT73/aWc5OgwxwyDSpplR5n6j3m+832umvTyqpy9zb5+PP6nDpabPtMbbOEsLj8CExWZJWOFr0wVCYnsypsCuoC3La1hLKZBZbw12dGpSqOrMzq/wAv0lfyGx8bydM46ZylVHf1XUsr64Qvn5bzF4wYRQvCbDWOEV4SAbMLzGKAZXivFFAMryPzeqw7HTc3xKA+Vnv9v0m4ZpZhjez03FwdZ/2U2f8AaYyWVg2VvEs47/oRHFfDJxAFWlbtFFiDtrXpv3iVKjwjiajWKGmL7tUIAHkOZ9Jjj+IcRiGPz1ADySncADusNz5meeB4sxFA/nNReq1Ln2PMS/hXdXXtTTa/I89KdNlm7DRfsryxaFNKKchzPUk82MkcdTuqkfRVRh5A6W/4s018urdoi1bFdSKbHmNQBtNstKXL3ZfUukltwuhVsgaouYOpvu1TX3W3ZW97W85c6+GWopR1DqeYYXEgqmfpSxS0SguwUGptcFvyg7bjl16z04qz04emETao4Nj/AArexbz6CaNHVluuDy8/gdnid3sxtsjhbV9TKnwhhlbVoJ/lZiVHp/eb+Go6DUP8dTV5fIi2/wCM53Qz6vTftBUdj1DksD4EGXjAY7taYqctRJA7hewH2nbqaZwknN57FVor67Iy8uOO5JdpDtZql4jUnOdho4rEEYop0aiHHmraGH3We5MrHH/ED4FKOLRBVVahp1FOx0VACCG6fMg95XR8bsNp3oYgHu/wiPfVIl8CIpl8pYljjUpi4VaTVGPeT8ij0veTzVL7SlcB8XnMRWqikaSI6opZrsxI1NewsLfL7y2B5hCOM5Ns5qWEljCwc+4tx1UYtk1OqqF0gEgbqDew7zebfDfEtWlVSnVZmpswUh7krfYEE7jfpN7jPAkGni1FzTYBx3gG6n3uPWQOZYsYuunYq2oqFANrlrnu8+fhLiE/MUa9nstPMuzX8lDepVzc1L2srC7pk7hq9VMdXLarhKxbnbSqkr6bLaW/CVQ1NTzui/dQf3kHneedm6YawYsgWoeoDjT8vjzMk8oTTTC/wqB7C08/p9kN1aeXk9RrHZY4WyjhOKx9DdKzG0zvEROs4TG0IQkgzhHFIARRwgGDSFznOMOlVMLXdab16VTsy9gDyQgMeR+bl1tJtpxP48I34jDN9HYMB/q1kke2mTkdeCby7GNgKrrVQk2A525G4KnkQY8FkVTGV+2dOzpO+o32uL8l6m/fynHKWa1ltpq1Bbl87EDrYA7TtHwux+KxFF6+Lq1Kt200lYKAFHNtgL3Ow8B4zpd0PMd0I4nJYbz27I4o6VpKEpZiuUi/LsLCZXmCrHac2TtImrkPbYhKxYAK1mB5toa6afMWHpIzjkH8SpN7Gitv9zX+82+KqL6aZp6jaqT8t7hiAFO3lJnPMi/FUVB2qqLg9LkfMp8Cf0mWithVqJcY7v5jxKmy/Rw9rPXC+TKhmeWU0w9KqhJZrX32Py3PlY7S35fh9NJF7qaj7C8qGF4brtUFN0dADuzA6QOtuhv4S/Km03XKUIqEp7nlvPwfRFdoo5bnt29Fj5dTw7KI0JtaYaJy8liVziLhsYug9BmIVxY8vMfec3q/A9r7V9vFN/1naykx7IQCo8KcOnA0BQTcAkk9Sx5k/b2k+rmb/ZCYNhxBJqVnBRgw1DSbra9xblbrKvkOZ5YtdXw9dalVxpSkCzMCwuQqW1Xttvy3llzDDPpPZGzW2J6Hy6zl/B/CTYfNnxGIXsxTarUS/wCT5gQCrHY7tYDntM1ZKKaT6mDrjJptcoufENeqawfDYKtXqBR87kU6fgDqIJO/cJZcqD6AaoUPpGoKbgHuv1miuahiEOrVq50gzKRcAEtpsL3vbwMl8KDp3Fjz95oVSi8rqzolZKSxJ9OEe0Vo7R2mw1GNoRxwBRCFo5kQIGEIQDBhNHMMqp1101USoO51DD7zfKxEQQV6lwbhEN1w9BT4U0/tJSjhAgsoAHhNzTFpkkYPHRMHmzpmDpAOa/F/G16NCjWw9WrRtVZH7J2S4ZdS3sf5D7zkFbOa7m71q7H+arUP7zvnxCyB8VgqtKmNTfK6j+ZDf7i49Zw1uE8WP/bYj/628B+8SMos2uDcVWbMMMqVKoLYmmNnfcahqvvuNN59MqZxj4XcDV6eKGLxFJ6S01bQHsCXYFb25iwJ952WnMCWz1vFACMSSBGEyhJwDGFplCMAwKRLSHcJ6QgDAmQmIMyEYAQhCQBQjhJBhHCEAIQhAFFMoSQY2haOEECtFpmVoWgGDU5h2IntaFpIPIU56BY45AFaEYjgGMIzCAEUcUEhCEIICZCYzJYJHAxwkAxjhCR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16389" name="Picture 4" descr="http://www.korabl-kirov.ru/uploads/images/stories/proekti/income/museum/73804260_dymkovo_toys_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3141663"/>
            <a:ext cx="177323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http://img0.liveinternet.ru/images/attach/c/6/90/318/90318876_0003003CHemznamenitoDymkov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2719388"/>
            <a:ext cx="1943100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Роспись Дымковской игрушки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9048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700088"/>
            <a:ext cx="31019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268663"/>
            <a:ext cx="300196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020763"/>
            <a:ext cx="331152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7200" dirty="0" smtClean="0">
                <a:solidFill>
                  <a:srgbClr val="0070C0"/>
                </a:solidFill>
              </a:rPr>
              <a:t>Гжель</a:t>
            </a:r>
            <a:endParaRPr lang="ru-RU" sz="7200" dirty="0">
              <a:solidFill>
                <a:srgbClr val="0070C0"/>
              </a:solidFill>
            </a:endParaRPr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smtClean="0"/>
              <a:t>Гжель народный керамический промысел. Необыкновенная фарфоровая посуда сине0белого цвета завораживает взор. Живописный регион Гжель расположен в Подмосковье. Голубая сказка, воплощенная мастерами Гжели в изящной посуде радует глаз и греет душу. Традиционный орнамент используемый мастерами синие и голубые цветы, листья, злаки и гжельская роза.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068638"/>
            <a:ext cx="328136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276475"/>
            <a:ext cx="23034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3850" y="3783013"/>
            <a:ext cx="209867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</a:rPr>
              <a:t>Гжельская роспись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904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1938" y="3284538"/>
            <a:ext cx="20669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20713"/>
            <a:ext cx="2420937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916113"/>
            <a:ext cx="22352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284538"/>
            <a:ext cx="2314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928688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Городецкая роспись</a:t>
            </a:r>
            <a:endParaRPr lang="ru-RU" sz="48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b="1" smtClean="0"/>
              <a:t>Городецкая роспись</a:t>
            </a:r>
            <a:r>
              <a:rPr lang="ru-RU" sz="1800" smtClean="0"/>
              <a:t> — русский народный художественный </a:t>
            </a:r>
            <a:r>
              <a:rPr lang="ru-RU" sz="1800" smtClean="0">
                <a:hlinkClick r:id="rId2" tooltip="Промысел"/>
              </a:rPr>
              <a:t>промысел</a:t>
            </a:r>
            <a:r>
              <a:rPr lang="ru-RU" sz="1800" smtClean="0"/>
              <a:t>. Существует с середины </a:t>
            </a:r>
            <a:r>
              <a:rPr lang="ru-RU" sz="1800" smtClean="0">
                <a:hlinkClick r:id="rId3" tooltip="XIX век"/>
              </a:rPr>
              <a:t>XIX века</a:t>
            </a:r>
            <a:r>
              <a:rPr lang="ru-RU" sz="1800" smtClean="0"/>
              <a:t> в районе города </a:t>
            </a:r>
            <a:r>
              <a:rPr lang="ru-RU" sz="1800" u="sng" smtClean="0">
                <a:hlinkClick r:id="rId4" tooltip="Городец"/>
              </a:rPr>
              <a:t>Городец</a:t>
            </a:r>
            <a:r>
              <a:rPr lang="ru-RU" sz="1800" smtClean="0"/>
              <a:t>. Яркая, лаконичная городецкая </a:t>
            </a:r>
            <a:r>
              <a:rPr lang="ru-RU" sz="1800" smtClean="0">
                <a:hlinkClick r:id="rId5" tooltip="Живопись"/>
              </a:rPr>
              <a:t>роспись</a:t>
            </a:r>
            <a:r>
              <a:rPr lang="ru-RU" sz="1800" smtClean="0"/>
              <a:t> (жанровые сцены, фигурки коней, петухов, цветочные узоры), выполненная свободным мазком с белой и черной графической обводкой, украшала прялки, мебель, ставни, двери.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2708275"/>
            <a:ext cx="17907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2286000"/>
            <a:ext cx="2000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97250" y="3343275"/>
            <a:ext cx="23336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sz="1800" b="1" smtClean="0"/>
              <a:t>Основные приемы городецкой росписи</a:t>
            </a:r>
            <a:endParaRPr lang="ru-RU" sz="1800" smtClean="0"/>
          </a:p>
          <a:p>
            <a:r>
              <a:rPr lang="ru-RU" sz="1800" smtClean="0"/>
              <a:t> </a:t>
            </a:r>
          </a:p>
          <a:p>
            <a:endParaRPr lang="ru-RU" smtClean="0"/>
          </a:p>
        </p:txBody>
      </p:sp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65225"/>
            <a:ext cx="25574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223963"/>
            <a:ext cx="229711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4713" y="2781300"/>
            <a:ext cx="2236787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179</TotalTime>
  <Words>454</Words>
  <Application>Microsoft Office PowerPoint</Application>
  <PresentationFormat>Экран (4:3)</PresentationFormat>
  <Paragraphs>39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Verdana</vt:lpstr>
      <vt:lpstr>Arial</vt:lpstr>
      <vt:lpstr>Wingdings 2</vt:lpstr>
      <vt:lpstr>Calibri</vt:lpstr>
      <vt:lpstr>Аспект</vt:lpstr>
      <vt:lpstr>Аспект</vt:lpstr>
      <vt:lpstr>Аспект</vt:lpstr>
      <vt:lpstr>Аспект</vt:lpstr>
      <vt:lpstr>Аспект</vt:lpstr>
      <vt:lpstr>Народные промыслы</vt:lpstr>
      <vt:lpstr>  Хохлома</vt:lpstr>
      <vt:lpstr>Хохломская роспись</vt:lpstr>
      <vt:lpstr>Дымковская игрушка</vt:lpstr>
      <vt:lpstr>Роспись Дымковской игрушки</vt:lpstr>
      <vt:lpstr>Гжель</vt:lpstr>
      <vt:lpstr>Гжельская роспись</vt:lpstr>
      <vt:lpstr>Городецкая роспись</vt:lpstr>
      <vt:lpstr>Слайд 9</vt:lpstr>
      <vt:lpstr>Палехская миниатюра</vt:lpstr>
      <vt:lpstr>Слайд 11</vt:lpstr>
      <vt:lpstr>Русская матрешка</vt:lpstr>
      <vt:lpstr>Виды росписи матрешек</vt:lpstr>
      <vt:lpstr>Жо́стовская ро́спись </vt:lpstr>
      <vt:lpstr>  Особенности жостовской росписи </vt:lpstr>
      <vt:lpstr>Слайд 16</vt:lpstr>
      <vt:lpstr>Слайд 17</vt:lpstr>
      <vt:lpstr>Слайд 18</vt:lpstr>
      <vt:lpstr>Слайд 19</vt:lpstr>
      <vt:lpstr>Слайд 20</vt:lpstr>
      <vt:lpstr>Филимо́новская игру́шка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промыслы</dc:title>
  <dc:creator>Becs</dc:creator>
  <cp:lastModifiedBy>Ольга</cp:lastModifiedBy>
  <cp:revision>18</cp:revision>
  <dcterms:created xsi:type="dcterms:W3CDTF">2013-02-20T15:00:34Z</dcterms:created>
  <dcterms:modified xsi:type="dcterms:W3CDTF">2016-08-25T08:04:28Z</dcterms:modified>
</cp:coreProperties>
</file>