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79" d="100"/>
          <a:sy n="79" d="100"/>
        </p:scale>
        <p:origin x="-42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1163D-FF14-419F-A4E2-5471A5D01BFE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952B7-2D2D-43D1-8D4E-2F2B86D0F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6499E-2396-4B59-A702-7C213A52E4E4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E441B-61B5-43FD-9A66-F9DB0B608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AF5B3-3659-410C-B13C-79357DDEC07D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E6FD6-F26A-4252-AD9C-57594A67F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3D43F-F0E4-4DC7-80F3-06CF9C92FA1B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17FCE-4622-40C2-B09F-299B8F989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AB6E3-7EE5-428B-949F-DAB2F5517338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A117-AA3B-4587-AF73-6B739153B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1F9B-DC39-49C7-AA4E-5E43C9696904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B4218-AB13-41FE-A79B-549A92BC1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6814-BCDA-443D-BE22-872C43B2D53A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CA8B8-D4FF-4AE8-A925-5A895E35B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D0C7-2D3B-4C70-8C92-5AD26D66E959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3399-B132-4A97-A480-5CDC94C5B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40C8-F4AD-4F63-9780-88E1DF6A346D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3ADC8-0D44-44AC-8008-48AAB1DB9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24F3-942B-4D51-B44C-6EC0F8F5797C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89600-7CE3-4F8E-96A5-45E547B3F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DB444-2650-4C67-B075-8975665FEF78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AC3C3-B2A6-4D90-BD8B-818AB1544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9BD47A-6CD4-463E-90BB-1D24892FEA24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836C26-9ABA-41BB-9D46-7AE9B0CF4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3"/>
          <p:cNvSpPr>
            <a:spLocks noChangeArrowheads="1"/>
          </p:cNvSpPr>
          <p:nvPr/>
        </p:nvSpPr>
        <p:spPr bwMode="auto">
          <a:xfrm>
            <a:off x="2700338" y="4076700"/>
            <a:ext cx="55451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>
                <a:latin typeface="Times New Roman" pitchFamily="18" charset="0"/>
                <a:cs typeface="Times New Roman" pitchFamily="18" charset="0"/>
              </a:rPr>
              <a:t>Подготовили воспитатели:</a:t>
            </a:r>
          </a:p>
          <a:p>
            <a:pPr algn="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Митина О.Н., Борисова Т.Г.</a:t>
            </a:r>
          </a:p>
          <a:p>
            <a:pPr algn="r"/>
            <a:r>
              <a:rPr lang="ru-RU" sz="2400">
                <a:latin typeface="Times New Roman" pitchFamily="18" charset="0"/>
                <a:cs typeface="Times New Roman" pitchFamily="18" charset="0"/>
              </a:rPr>
              <a:t>Дата проведения: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28 марта-19 апреля 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042988" y="1196975"/>
            <a:ext cx="662463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</a:rPr>
              <a:t>Проект</a:t>
            </a: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«Неизведанный космос» </a:t>
            </a:r>
            <a:endParaRPr lang="ru-RU" sz="2800" b="1">
              <a:solidFill>
                <a:srgbClr val="C000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в подготовительной группе</a:t>
            </a:r>
            <a:endParaRPr lang="ru-RU" sz="2800" i="1">
              <a:solidFill>
                <a:srgbClr val="C00000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>
                <a:solidFill>
                  <a:srgbClr val="C00000"/>
                </a:solidFill>
                <a:latin typeface="Calibri" pitchFamily="34" charset="0"/>
              </a:rPr>
              <a:t>                           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ru-RU" sz="2400" b="1" smtClean="0"/>
              <a:t>Сюжетно-ролевые игры: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57200" y="714375"/>
            <a:ext cx="8229600" cy="5786438"/>
          </a:xfrm>
        </p:spPr>
        <p:txBody>
          <a:bodyPr/>
          <a:lstStyle/>
          <a:p>
            <a:pPr marL="2598738" indent="0" eaLnBrk="1" hangingPunct="1">
              <a:lnSpc>
                <a:spcPct val="80000"/>
              </a:lnSpc>
              <a:buFont typeface="Arial" charset="0"/>
              <a:buNone/>
              <a:tabLst>
                <a:tab pos="87313" algn="l"/>
              </a:tabLst>
            </a:pPr>
            <a:r>
              <a:rPr lang="ru-RU" sz="1600" smtClean="0"/>
              <a:t>" </a:t>
            </a:r>
            <a:r>
              <a:rPr lang="ru-RU" sz="1600" b="1" smtClean="0"/>
              <a:t>Космонавты"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Цель: расширить тематику сюжетных игр, познакомить с работой космонавтов в космосе, воспитать смелость, выдержку, расширить словарный запас детей: «космическое пространство», «космодром», «полет», «открытый космос».</a:t>
            </a:r>
          </a:p>
          <a:p>
            <a:pPr marL="2598738" indent="0" eaLnBrk="1" hangingPunct="1">
              <a:lnSpc>
                <a:spcPct val="80000"/>
              </a:lnSpc>
              <a:buFont typeface="Arial" charset="0"/>
              <a:buNone/>
              <a:tabLst>
                <a:tab pos="87313" algn="l"/>
              </a:tabLst>
            </a:pPr>
            <a:r>
              <a:rPr lang="ru-RU" sz="1600" b="1" smtClean="0"/>
              <a:t>«Полёт в космос»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Для ботанического сада нужны новые редкие растения. Директор ботанического сада  предлагает лететь за ними на одну из планет солнечной системы.</a:t>
            </a:r>
          </a:p>
          <a:p>
            <a:pPr marL="2598738" indent="0" eaLnBrk="1" hangingPunct="1">
              <a:lnSpc>
                <a:spcPct val="80000"/>
              </a:lnSpc>
              <a:buFont typeface="Arial" charset="0"/>
              <a:buNone/>
              <a:tabLst>
                <a:tab pos="87313" algn="l"/>
              </a:tabLst>
            </a:pPr>
            <a:r>
              <a:rPr lang="ru-RU" sz="1600" b="1" smtClean="0"/>
              <a:t>«Больница для космонавтов»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Цель:  формировать умение детей делиться на подгруппы в соответствии с сюжетом и по окончании заданного игрового действия снова объединяться в единый коллектив. Отображать в игре знания об окружающей жизни, показать социальную значимость медицины; воспитывать уважение к труду медицинских работников, закреплять правила поведения в общественных местах.</a:t>
            </a:r>
            <a:br>
              <a:rPr lang="ru-RU" sz="1600" smtClean="0"/>
            </a:br>
            <a:r>
              <a:rPr lang="ru-RU" sz="1600" b="1" smtClean="0"/>
              <a:t>«Космическое путешествие».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Цель: способствовать развитию умения расширять сюжет на основе  полученных знаний  на занятиях и в повседневной жизни, обогатить опыт детей знаниями и игровыми умениями, которые позволят им в дальнейшем самостоятельно организовывать игру. Формирование умений комбинировать различные тематические сюжеты в единый игровой сюжет.</a:t>
            </a:r>
          </a:p>
        </p:txBody>
      </p:sp>
      <p:pic>
        <p:nvPicPr>
          <p:cNvPr id="22531" name="Picture 4" descr="detsad-122609-13968825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836613"/>
            <a:ext cx="1855787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1692275" y="274638"/>
            <a:ext cx="6994525" cy="1143000"/>
          </a:xfrm>
        </p:spPr>
        <p:txBody>
          <a:bodyPr/>
          <a:lstStyle/>
          <a:p>
            <a:pPr eaLnBrk="1" hangingPunct="1"/>
            <a:r>
              <a:rPr lang="ru-RU" b="1" smtClean="0"/>
              <a:t>Дидактические игры</a:t>
            </a:r>
            <a:r>
              <a:rPr lang="ru-RU" smtClean="0"/>
              <a:t>-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 eaLnBrk="1" hangingPunct="1"/>
            <a:r>
              <a:rPr lang="ru-RU" sz="1800" smtClean="0"/>
              <a:t>«Восстанови порядок в солнечной системе»</a:t>
            </a:r>
            <a:br>
              <a:rPr lang="ru-RU" sz="1800" smtClean="0"/>
            </a:br>
            <a:r>
              <a:rPr lang="ru-RU" sz="1800" smtClean="0"/>
              <a:t>- «Найди лишнее» </a:t>
            </a:r>
            <a:br>
              <a:rPr lang="ru-RU" sz="1800" smtClean="0"/>
            </a:br>
            <a:r>
              <a:rPr lang="ru-RU" sz="1800" smtClean="0"/>
              <a:t>- «Подбери созвездие».</a:t>
            </a:r>
            <a:br>
              <a:rPr lang="ru-RU" sz="1800" smtClean="0"/>
            </a:br>
            <a:r>
              <a:rPr lang="ru-RU" sz="1800" smtClean="0"/>
              <a:t>- «Найди недостающую ракету»</a:t>
            </a:r>
            <a:br>
              <a:rPr lang="ru-RU" sz="1800" smtClean="0"/>
            </a:br>
            <a:r>
              <a:rPr lang="ru-RU" sz="1800" smtClean="0"/>
              <a:t>- «Добавь словечко»</a:t>
            </a:r>
            <a:br>
              <a:rPr lang="ru-RU" sz="1800" smtClean="0"/>
            </a:br>
            <a:r>
              <a:rPr lang="ru-RU" sz="1800" smtClean="0"/>
              <a:t>-«Куда летят ракеты»</a:t>
            </a:r>
          </a:p>
        </p:txBody>
      </p:sp>
      <p:pic>
        <p:nvPicPr>
          <p:cNvPr id="23555" name="Рисунок 4" descr="http://ped-kopilka.ru/upload/blogs/7134_8dfc4ea260a6dd6ef72d0626352e0d11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924175"/>
            <a:ext cx="21463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3" descr="http://ped-kopilka.ru/upload/blogs/7134_e12fb892080eafe328b7a86c0674769b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076700"/>
            <a:ext cx="199866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2" descr="http://ped-kopilka.ru/upload/blogs/7134_8b06afaeb50fe236b2fbbfae9cbd9c92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196975"/>
            <a:ext cx="188277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1" descr="http://ped-kopilka.ru/upload/blogs/7134_bca31377c22ab1d62d0d25aa17396f20.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4508500"/>
            <a:ext cx="2636837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4" descr="http://www.maam.ru/upload/blogs/detsad-403229-146287939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476250"/>
            <a:ext cx="1800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2843213" y="274638"/>
            <a:ext cx="5843587" cy="1354137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Чтение художественной литературы: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900113" y="1600200"/>
            <a:ext cx="5184775" cy="4525963"/>
          </a:xfrm>
        </p:spPr>
        <p:txBody>
          <a:bodyPr/>
          <a:lstStyle/>
          <a:p>
            <a:pPr marL="0" indent="12700" eaLnBrk="1" hangingPunct="1"/>
            <a:endParaRPr lang="ru-RU" sz="2800" smtClean="0"/>
          </a:p>
          <a:p>
            <a:pPr marL="0" indent="12700"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Цель: знакомить детей с литературой о космосе; воспитывать познавательную активность. 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- Я. К. Голованов «Дорога на космодром»,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- В. Кащенко «Созвездие драконов»,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- П. О. Клушанцев «О чём рассказал телескоп»,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- О. А. Скоролупова «Покорение космоса»,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- Н.Носов « Незнайка на луне»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- стихотворения о космосе.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- загадки о космосе .</a:t>
            </a:r>
          </a:p>
        </p:txBody>
      </p:sp>
      <p:pic>
        <p:nvPicPr>
          <p:cNvPr id="24579" name="Picture 4" descr="9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2303463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581525"/>
            <a:ext cx="33178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13" descr="http://www.maam.ru/upload/blogs/detsad-403229-14628792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557338"/>
            <a:ext cx="21145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2916238" y="274638"/>
            <a:ext cx="5770562" cy="1143000"/>
          </a:xfrm>
        </p:spPr>
        <p:txBody>
          <a:bodyPr/>
          <a:lstStyle/>
          <a:p>
            <a:pPr eaLnBrk="1" hangingPunct="1"/>
            <a:r>
              <a:rPr lang="ru-RU" sz="3600" b="1" smtClean="0"/>
              <a:t>Индивидуальная и групповая работа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174625" indent="14288" eaLnBrk="1" hangingPunct="1">
              <a:lnSpc>
                <a:spcPct val="80000"/>
              </a:lnSpc>
            </a:pPr>
            <a:endParaRPr lang="ru-RU" smtClean="0"/>
          </a:p>
          <a:p>
            <a:pPr marL="174625" indent="14288" eaLnBrk="1" hangingPunct="1">
              <a:lnSpc>
                <a:spcPct val="80000"/>
              </a:lnSpc>
              <a:buFont typeface="Arial" charset="0"/>
              <a:buNone/>
            </a:pPr>
            <a:r>
              <a:rPr lang="ru-RU" smtClean="0"/>
              <a:t>- </a:t>
            </a:r>
            <a:r>
              <a:rPr lang="ru-RU" sz="2400" smtClean="0">
                <a:latin typeface="Times New Roman" pitchFamily="18" charset="0"/>
              </a:rPr>
              <a:t>развитие мелкой моторики (раскрашивание картинок о космосе).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- собирание пазлов (тема  «Космические пазлы»)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- выкладывание картинок из счетных палочек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- рисование на крупе.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- индивидуальная работа по развитию речи  игра “ Скажи наоборот”</a:t>
            </a:r>
            <a:r>
              <a:rPr lang="ru-RU" smtClean="0"/>
              <a:t>  </a:t>
            </a:r>
          </a:p>
        </p:txBody>
      </p:sp>
      <p:pic>
        <p:nvPicPr>
          <p:cNvPr id="25603" name="Picture 4" descr="9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76250"/>
            <a:ext cx="2376488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12" descr="http://www.maam.ru/upload/blogs/detsad-403229-14628792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4538"/>
            <a:ext cx="277177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21" descr="http://www.maam.ru/upload/blogs/detsad-403229-14628790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412875"/>
            <a:ext cx="2843212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17" descr="http://www.maam.ru/upload/blogs/detsad-403229-14628791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5084763"/>
            <a:ext cx="2016125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5" descr="http://www.maam.ru/upload/blogs/detsad-403229-146287937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1412875"/>
            <a:ext cx="1979612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4000" b="1" smtClean="0"/>
              <a:t>Итог</a:t>
            </a:r>
            <a:endParaRPr lang="ru-RU" sz="4000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4691063" cy="5145088"/>
          </a:xfrm>
        </p:spPr>
        <p:txBody>
          <a:bodyPr/>
          <a:lstStyle/>
          <a:p>
            <a:pPr indent="12700" eaLnBrk="1" hangingPunct="1"/>
            <a:endParaRPr lang="ru-RU" sz="2000" smtClean="0"/>
          </a:p>
          <a:p>
            <a:pPr indent="12700" eaLnBrk="1" hangingPunct="1">
              <a:buFont typeface="Arial" charset="0"/>
              <a:buNone/>
            </a:pPr>
            <a:endParaRPr lang="ru-RU" sz="2000" smtClean="0"/>
          </a:p>
          <a:p>
            <a:pPr indent="12700" eaLnBrk="1" hangingPunct="1">
              <a:buFont typeface="Arial" charset="0"/>
              <a:buNone/>
            </a:pPr>
            <a:r>
              <a:rPr lang="ru-RU" sz="2000" smtClean="0"/>
              <a:t>1. Оформление коллективного панно «Космическое путешествие» </a:t>
            </a:r>
            <a:br>
              <a:rPr lang="ru-RU" sz="2000" smtClean="0"/>
            </a:br>
            <a:r>
              <a:rPr lang="ru-RU" sz="2000" smtClean="0"/>
              <a:t>2. Выставка работ о космосе (совместная работа детей с родителями).        </a:t>
            </a:r>
            <a:br>
              <a:rPr lang="ru-RU" sz="2000" smtClean="0"/>
            </a:br>
            <a:r>
              <a:rPr lang="ru-RU" sz="2000" smtClean="0"/>
              <a:t>3.</a:t>
            </a:r>
            <a:r>
              <a:rPr lang="ru-RU" sz="2000" smtClean="0">
                <a:latin typeface="Arial" charset="0"/>
              </a:rPr>
              <a:t>Игра-соревнование «Космическое путешествие»</a:t>
            </a:r>
          </a:p>
        </p:txBody>
      </p:sp>
      <p:pic>
        <p:nvPicPr>
          <p:cNvPr id="26627" name="Picture 4" descr="1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052513"/>
            <a:ext cx="2952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1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149725"/>
            <a:ext cx="295275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2127_w360_h3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2943225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2129_w360_h3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4724400"/>
            <a:ext cx="2160588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backgrounds_00045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611188" y="333375"/>
            <a:ext cx="83534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0000FF"/>
                </a:solidFill>
                <a:latin typeface="Calibri" pitchFamily="34" charset="0"/>
              </a:rPr>
              <a:t>«Спасибо за внимание»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484313"/>
            <a:ext cx="69373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backgrounds_00045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23850" y="279400"/>
            <a:ext cx="882015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Название проекта: «Неизведанный космос»</a:t>
            </a:r>
          </a:p>
          <a:p>
            <a:endParaRPr lang="ru-RU" sz="2400" b="1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 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воспитатель, воспитанники группы,              родители воспитанников.</a:t>
            </a:r>
          </a:p>
          <a:p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Вид, тип проекта: 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обучающий, игровой, творческий, краткосрочный</a:t>
            </a:r>
          </a:p>
          <a:p>
            <a:r>
              <a:rPr lang="ru-RU" sz="24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проведения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группе</a:t>
            </a:r>
          </a:p>
          <a:p>
            <a:r>
              <a:rPr lang="ru-RU" sz="24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 проведения: 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 марта- 15апреля</a:t>
            </a:r>
          </a:p>
          <a:p>
            <a:r>
              <a:rPr lang="ru-RU" sz="24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 детей: 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6-7 лет</a:t>
            </a:r>
          </a:p>
          <a:p>
            <a:r>
              <a:rPr lang="ru-RU" sz="24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(продукт проекта): 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изготовление объемного макета «Звездное небо», игра-соревнование с детским садом №171«Космическое путешествие»</a:t>
            </a:r>
          </a:p>
          <a:p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400" b="1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765675"/>
            <a:ext cx="29829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backgrounds_00045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3995738" y="1052513"/>
            <a:ext cx="4537075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</a:p>
          <a:p>
            <a:pPr algn="ctr" eaLnBrk="0" hangingPunct="0">
              <a:lnSpc>
                <a:spcPct val="150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формирование  у  детей старшего дошкольного возраста представлений о космическом пространстве, Солнечной системе и ее планетах, освоении космоса людьми.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84313"/>
            <a:ext cx="30035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backgrounds_00045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755650" y="836613"/>
            <a:ext cx="5256213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07988" fontAlgn="t">
              <a:tabLst>
                <a:tab pos="457200" algn="l"/>
              </a:tabLst>
            </a:pPr>
            <a:r>
              <a:rPr lang="ru-RU" sz="2000" b="1" i="1">
                <a:solidFill>
                  <a:srgbClr val="FF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</a:t>
            </a:r>
          </a:p>
          <a:p>
            <a:pPr indent="407988" fontAlgn="t">
              <a:tabLst>
                <a:tab pos="457200" algn="l"/>
              </a:tabLst>
            </a:pP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Недостаток знаний детей о Космосе.</a:t>
            </a:r>
          </a:p>
          <a:p>
            <a:pPr indent="407988" algn="just" fontAlgn="t">
              <a:tabLst>
                <a:tab pos="457200" algn="l"/>
              </a:tabLst>
            </a:pP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indent="407988" eaLnBrk="0" fontAlgn="t" hangingPunct="0">
              <a:tabLst>
                <a:tab pos="457200" algn="l"/>
              </a:tabLst>
            </a:pPr>
            <a:r>
              <a:rPr lang="ru-RU" sz="2000" b="1">
                <a:solidFill>
                  <a:srgbClr val="FF3300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000" b="1" i="1">
                <a:solidFill>
                  <a:srgbClr val="FF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lang="ru-RU" sz="2000" b="1">
                <a:solidFill>
                  <a:srgbClr val="FF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07988" eaLnBrk="0" fontAlgn="t" hangingPunct="0">
              <a:buFontTx/>
              <a:buAutoNum type="arabicPeriod"/>
              <a:tabLst>
                <a:tab pos="457200" algn="l"/>
              </a:tabLst>
            </a:pPr>
            <a:r>
              <a:rPr lang="ru-RU"/>
              <a:t>Продолжать расширять представление детей о многообразии космоса. Рассказать детям об интересных фактах и событиях космоса.</a:t>
            </a:r>
          </a:p>
          <a:p>
            <a:pPr indent="407988" eaLnBrk="0" fontAlgn="t" hangingPunct="0">
              <a:buFontTx/>
              <a:buAutoNum type="arabicPeriod"/>
              <a:tabLst>
                <a:tab pos="457200" algn="l"/>
              </a:tabLst>
            </a:pPr>
            <a:r>
              <a:rPr lang="ru-RU"/>
              <a:t> Продолжать знакомить с героями космоса: первым лётчиком-космонавтом Ю.А. Гагариным, В Терешковой –нашей землячкой, первой женщиной космонавтом</a:t>
            </a:r>
          </a:p>
          <a:p>
            <a:pPr indent="407988" eaLnBrk="0" fontAlgn="t" hangingPunct="0">
              <a:buFontTx/>
              <a:buAutoNum type="arabicPeriod"/>
              <a:tabLst>
                <a:tab pos="457200" algn="l"/>
              </a:tabLst>
            </a:pPr>
            <a:r>
              <a:rPr lang="ru-RU"/>
              <a:t>Развивать творческое воображение, фантазию, умение импровизировать; воспитывать взаимопомощь, доброжелательного отношения друг к другу, гордость за людей данной профессии, к своей Родине;                                                    </a:t>
            </a:r>
            <a:br>
              <a:rPr lang="ru-RU"/>
            </a:br>
            <a:r>
              <a:rPr lang="ru-RU"/>
              <a:t>4. Привлечь родителей к совместной деятельности.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989138"/>
            <a:ext cx="245110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Этапы реализации проекта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b="1" smtClean="0"/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1 этап</a:t>
            </a: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1. Выявление первоначальных знаний детей о космосе.</a:t>
            </a:r>
            <a:br>
              <a:rPr lang="ru-RU" sz="2000" smtClean="0"/>
            </a:br>
            <a:r>
              <a:rPr lang="ru-RU" sz="2000" smtClean="0"/>
              <a:t>2. Информация родителей о предстоящей деятельности.</a:t>
            </a:r>
            <a:br>
              <a:rPr lang="ru-RU" sz="2000" smtClean="0"/>
            </a:br>
            <a:r>
              <a:rPr lang="ru-RU" sz="2000" smtClean="0"/>
              <a:t>3. Подбор литературы о космосе, презентаций, фотографий, плакатов.</a:t>
            </a:r>
            <a:endParaRPr lang="ru-RU" sz="2000" b="1" smtClean="0"/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2 этап</a:t>
            </a: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1. Проведение недели космоса в группе.</a:t>
            </a:r>
            <a:br>
              <a:rPr lang="ru-RU" sz="2000" smtClean="0"/>
            </a:br>
            <a:r>
              <a:rPr lang="ru-RU" sz="2000" smtClean="0"/>
              <a:t>2. Работа с родителями по заданной теме.</a:t>
            </a:r>
            <a:br>
              <a:rPr lang="ru-RU" sz="2000" smtClean="0"/>
            </a:br>
            <a:r>
              <a:rPr lang="ru-RU" sz="2000" smtClean="0"/>
              <a:t>3. Организация сюжетно - ролевых, дидактических и подвижных игр, индивидуальной и групповой работы.</a:t>
            </a:r>
            <a:endParaRPr lang="ru-RU" sz="2000" b="1" smtClean="0"/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3 этап</a:t>
            </a: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1. Организация выставки  работ о космосе (совместная работа детей и родителей)</a:t>
            </a:r>
            <a:br>
              <a:rPr lang="ru-RU" sz="2000" smtClean="0"/>
            </a:br>
            <a:r>
              <a:rPr lang="ru-RU" sz="2000" smtClean="0"/>
              <a:t>2. Коллективное панно «Космическое путешествие»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3. Игра –соревнование «Космическое путешествие»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Предварительная работа: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1.Подготовить презентации о космосе, солнечной системе, космонавтах.</a:t>
            </a:r>
            <a:br>
              <a:rPr lang="ru-RU" smtClean="0"/>
            </a:br>
            <a:r>
              <a:rPr lang="ru-RU" smtClean="0"/>
              <a:t>2. Подобрать фото - коллекцию на тему «Космос».                                        </a:t>
            </a:r>
            <a:br>
              <a:rPr lang="ru-RU" smtClean="0"/>
            </a:br>
            <a:r>
              <a:rPr lang="ru-RU" smtClean="0"/>
              <a:t>3. Подобрать сказки, стихи, загадки о космосе, ракете, звёздах, музыку.                 </a:t>
            </a:r>
            <a:br>
              <a:rPr lang="ru-RU" smtClean="0"/>
            </a:br>
            <a:r>
              <a:rPr lang="ru-RU" smtClean="0"/>
              <a:t>4.  Подготовить раскраски в соответствии с  возрастом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Беседы с использованием презентаций.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270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1</a:t>
            </a:r>
            <a:r>
              <a:rPr lang="ru-RU" sz="2000" b="1" smtClean="0">
                <a:latin typeface="Times New Roman" pitchFamily="18" charset="0"/>
              </a:rPr>
              <a:t>. Беседа «Что такое космос».</a:t>
            </a:r>
            <a:r>
              <a:rPr lang="ru-RU" sz="2000" smtClean="0">
                <a:latin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    Цель: дать детям представление о планетах солнечной системы, солнце, звёздах, первом полете в космос, выяснить знания детей по данному вопросу.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2. </a:t>
            </a:r>
            <a:r>
              <a:rPr lang="ru-RU" sz="2000" b="1" smtClean="0">
                <a:latin typeface="Times New Roman" pitchFamily="18" charset="0"/>
              </a:rPr>
              <a:t>Беседа «Голубая планета - Земля».</a:t>
            </a:r>
            <a:r>
              <a:rPr lang="ru-RU" sz="2000" smtClean="0">
                <a:latin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Цель: объяснить детям, что такое телескоп, космическое пространство, показать, как прекрасна наша Земля из космоса.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3. </a:t>
            </a:r>
            <a:r>
              <a:rPr lang="ru-RU" sz="2000" b="1" smtClean="0">
                <a:latin typeface="Times New Roman" pitchFamily="18" charset="0"/>
              </a:rPr>
              <a:t>Беседа «Луна - спутник Земли».</a:t>
            </a:r>
            <a:r>
              <a:rPr lang="ru-RU" sz="2000" smtClean="0">
                <a:latin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Цель: выяснить представления детей о Луне, месяце, расширять знания о лунной поверхности, атмосфере.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4. </a:t>
            </a:r>
            <a:r>
              <a:rPr lang="ru-RU" sz="2000" b="1" smtClean="0">
                <a:latin typeface="Times New Roman" pitchFamily="18" charset="0"/>
              </a:rPr>
              <a:t>Беседа «Семья планет».</a:t>
            </a:r>
            <a:r>
              <a:rPr lang="ru-RU" sz="2000" smtClean="0">
                <a:latin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Цель: расширять представления детей о планетах солнечной системы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5. </a:t>
            </a:r>
            <a:r>
              <a:rPr lang="ru-RU" sz="2000" b="1" smtClean="0">
                <a:latin typeface="Times New Roman" pitchFamily="18" charset="0"/>
              </a:rPr>
              <a:t>Беседа «История космоса».</a:t>
            </a:r>
            <a:r>
              <a:rPr lang="ru-RU" sz="2000" smtClean="0">
                <a:latin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Цель: уточнить знания детей о космосе, космонавтах-героях; рассказать некоторые интересные факты о покорении космоса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ru-RU" b="1" smtClean="0"/>
              <a:t>НОД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2124075" y="620713"/>
            <a:ext cx="6562725" cy="55451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1. Познание</a:t>
            </a:r>
            <a:br>
              <a:rPr lang="ru-RU" sz="1200" smtClean="0"/>
            </a:br>
            <a:r>
              <a:rPr lang="ru-RU" sz="1200" smtClean="0"/>
              <a:t>Тема</a:t>
            </a:r>
            <a:r>
              <a:rPr lang="ru-RU" sz="1200" b="1" smtClean="0"/>
              <a:t>: Хочу быть космонавтом.</a:t>
            </a: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>Цель: познакомить с биографией первого космонавта Ю. А. Гагарина; расширить представление о современных профессиях; рассказать о работе в космосе российских космонавтов в наши дни.</a:t>
            </a:r>
            <a:br>
              <a:rPr lang="ru-RU" sz="1200" smtClean="0"/>
            </a:br>
            <a:r>
              <a:rPr lang="ru-RU" sz="1200" smtClean="0"/>
              <a:t>2. Коммуникация</a:t>
            </a:r>
            <a:br>
              <a:rPr lang="ru-RU" sz="1200" smtClean="0"/>
            </a:br>
            <a:r>
              <a:rPr lang="ru-RU" sz="1200" smtClean="0"/>
              <a:t>Тема</a:t>
            </a:r>
            <a:r>
              <a:rPr lang="ru-RU" sz="1200" b="1" smtClean="0"/>
              <a:t>: Нагибин Ю.М.  Рассказы о Гагарине. В школу</a:t>
            </a: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>Цель: познакомить  с биографией Ю.Гагарина. учить осмысливать содержание прочитанного; воспитывать чувство гордости за первых покорителей космоса; подвести к пониманию таких нравственных и волевых качеств, как доброта, настойчивость, бесстрашие, трудолюбие.</a:t>
            </a:r>
            <a:br>
              <a:rPr lang="ru-RU" sz="1200" smtClean="0"/>
            </a:br>
            <a:r>
              <a:rPr lang="ru-RU" sz="1200" smtClean="0"/>
              <a:t>3. Конструирование</a:t>
            </a:r>
            <a:br>
              <a:rPr lang="ru-RU" sz="1200" smtClean="0"/>
            </a:br>
            <a:r>
              <a:rPr lang="ru-RU" sz="1200" smtClean="0"/>
              <a:t>Тема</a:t>
            </a:r>
            <a:r>
              <a:rPr lang="ru-RU" sz="1200" b="1" smtClean="0"/>
              <a:t>: «Космонавты у ракеты».</a:t>
            </a: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>Цель: изучить название составных частей ракеты; самостоятельно конструировать ракету и фигуры космонавтов из природного материала, соблюдать правила безопасной работы с колющими и режущими предметами.</a:t>
            </a:r>
            <a:br>
              <a:rPr lang="ru-RU" sz="1200" smtClean="0"/>
            </a:br>
            <a:r>
              <a:rPr lang="ru-RU" sz="1200" smtClean="0"/>
              <a:t>4. Рисование</a:t>
            </a:r>
            <a:br>
              <a:rPr lang="ru-RU" sz="1200" smtClean="0"/>
            </a:br>
            <a:r>
              <a:rPr lang="ru-RU" sz="1200" smtClean="0"/>
              <a:t>Тема</a:t>
            </a:r>
            <a:r>
              <a:rPr lang="ru-RU" sz="1200" b="1" smtClean="0"/>
              <a:t>: Космическая фантазия. </a:t>
            </a: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>Цель: расширять кругозор, знания детей о космосе; развивать цветовосприятие; поддерживать интерес к изобразительной деятельности; продолжать учить рисовать нетрадиционной техникой;</a:t>
            </a:r>
            <a:br>
              <a:rPr lang="ru-RU" sz="1200" smtClean="0"/>
            </a:br>
            <a:r>
              <a:rPr lang="ru-RU" sz="1200" smtClean="0"/>
              <a:t>5. Аппликация</a:t>
            </a:r>
            <a:br>
              <a:rPr lang="ru-RU" sz="1200" smtClean="0"/>
            </a:br>
            <a:r>
              <a:rPr lang="ru-RU" sz="1200" smtClean="0"/>
              <a:t>Тема: </a:t>
            </a:r>
            <a:r>
              <a:rPr lang="ru-RU" sz="1200" b="1" smtClean="0"/>
              <a:t>«</a:t>
            </a:r>
            <a:r>
              <a:rPr lang="ru-RU" sz="1200" b="1" smtClean="0">
                <a:latin typeface="Arial" charset="0"/>
              </a:rPr>
              <a:t>Путешествие в мир фантазии</a:t>
            </a:r>
            <a:r>
              <a:rPr lang="ru-RU" sz="1200" b="1" smtClean="0"/>
              <a:t>».</a:t>
            </a: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>Цель: учить передавать форму ракеты, применяя прием симметричного вырезывания из бумаги, вырезать фигуры людей в скафандрах из бумаги, сложенной вдвое; закреплять умение дополнять картинку подходящими по смыслу предметами; развивать чувство композиции, воображение.</a:t>
            </a:r>
            <a:br>
              <a:rPr lang="ru-RU" sz="1200" smtClean="0"/>
            </a:br>
            <a:r>
              <a:rPr lang="ru-RU" sz="1200" smtClean="0"/>
              <a:t>6. Лепка</a:t>
            </a:r>
            <a:br>
              <a:rPr lang="ru-RU" sz="1200" smtClean="0"/>
            </a:br>
            <a:r>
              <a:rPr lang="ru-RU" sz="1200" smtClean="0"/>
              <a:t>Тема: «</a:t>
            </a:r>
            <a:r>
              <a:rPr lang="ru-RU" sz="1200" b="1" smtClean="0"/>
              <a:t>Космонавт в скафандре».</a:t>
            </a: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>Цель: учить детей лепить космонавта, используя игрушку в качестве натуры; передавать форму частей игрушки: овальную (туловище), округлую (голова), цилиндрическую (ноги); передавать пропорциональное соотношение частей и детали ; учить объединять вылепленные части в одно целое, плотно соединять их путем примазывания одной части к другой.</a:t>
            </a:r>
          </a:p>
        </p:txBody>
      </p:sp>
      <p:pic>
        <p:nvPicPr>
          <p:cNvPr id="20484" name="Рисунок 9" descr="http://www.maam.ru/upload/blogs/detsad-403229-14628793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789363"/>
            <a:ext cx="19446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3" descr="http://www.maam.ru/upload/blogs/detsad-403229-14628794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92150"/>
            <a:ext cx="1954213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Подвижные игры: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8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-«Ждут нас быстрые ракеты» 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«Космическая эстафета»   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«Ракетодром»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«Невесомость»              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 «Солнышко и дождик»       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«Солнце – чемпион».</a:t>
            </a:r>
          </a:p>
        </p:txBody>
      </p:sp>
      <p:pic>
        <p:nvPicPr>
          <p:cNvPr id="21508" name="Рисунок 22" descr="Технологическая карта проекта «Космос» (старший возраст) "/>
          <p:cNvPicPr>
            <a:picLocks noChangeAspect="1" noChangeArrowheads="1"/>
          </p:cNvPicPr>
          <p:nvPr/>
        </p:nvPicPr>
        <p:blipFill>
          <a:blip r:embed="rId2"/>
          <a:srcRect r="15675"/>
          <a:stretch>
            <a:fillRect/>
          </a:stretch>
        </p:blipFill>
        <p:spPr bwMode="auto">
          <a:xfrm>
            <a:off x="5292725" y="3019425"/>
            <a:ext cx="331152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838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Этапы реализации проекта</vt:lpstr>
      <vt:lpstr>Предварительная работа: </vt:lpstr>
      <vt:lpstr>Беседы с использованием презентаций. </vt:lpstr>
      <vt:lpstr>НОД</vt:lpstr>
      <vt:lpstr>Подвижные игры:</vt:lpstr>
      <vt:lpstr>Сюжетно-ролевые игры: </vt:lpstr>
      <vt:lpstr>Дидактические игры-</vt:lpstr>
      <vt:lpstr>Чтение художественной литературы:</vt:lpstr>
      <vt:lpstr>Индивидуальная и групповая работа</vt:lpstr>
      <vt:lpstr>Итог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Ульяна</dc:creator>
  <cp:lastModifiedBy>Ольга</cp:lastModifiedBy>
  <cp:revision>37</cp:revision>
  <dcterms:created xsi:type="dcterms:W3CDTF">2015-03-20T02:16:59Z</dcterms:created>
  <dcterms:modified xsi:type="dcterms:W3CDTF">2016-05-21T16:23:10Z</dcterms:modified>
</cp:coreProperties>
</file>