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83" r:id="rId2"/>
    <p:sldId id="284" r:id="rId3"/>
    <p:sldId id="262" r:id="rId4"/>
    <p:sldId id="256" r:id="rId5"/>
    <p:sldId id="268" r:id="rId6"/>
    <p:sldId id="261" r:id="rId7"/>
    <p:sldId id="280" r:id="rId8"/>
    <p:sldId id="257" r:id="rId9"/>
    <p:sldId id="260" r:id="rId10"/>
    <p:sldId id="264" r:id="rId11"/>
    <p:sldId id="265" r:id="rId12"/>
    <p:sldId id="271" r:id="rId13"/>
    <p:sldId id="28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6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8" autoAdjust="0"/>
  </p:normalViewPr>
  <p:slideViewPr>
    <p:cSldViewPr>
      <p:cViewPr varScale="1">
        <p:scale>
          <a:sx n="79" d="100"/>
          <a:sy n="79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6D26B6-28EF-4928-8263-4F80B99088CF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296849-EF90-41DB-9F16-87637EF09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ADDD-9E7C-4DE3-A79B-FF3AE918F72F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E919-DE44-47D7-AE3B-DDD89274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1F6C-E441-4AAC-9DCE-B0AB69B802ED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0EF8-2EFF-454A-BD5B-0EF64C7B9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04B0-B35F-48CB-A91E-E25413D70D69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06AA-CD40-43CE-9A18-C6F918657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2547-59E3-49E1-B991-9560AB557558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E47A-9BBD-411A-B534-3B9633D5C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CCDD-F6B3-4476-9C1A-DF8244FC0240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2A93-3BAF-426B-9395-88162DBF0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6A36-1C02-4E92-B21A-AFA1B7876657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37C6-BDE0-4002-8B84-437AC29F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B739-13ED-40D1-A065-E2033CFDB420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AC8E-0CA9-48C4-92F3-DB68F20D7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8A14-D681-42AF-9051-78D7F1F4A05A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C08F-4EBA-4970-9F8D-FB321328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9AE8-3476-4981-A0ED-2CB26922DB4B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18DD-8834-47B4-A09C-9503F36DB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ADA4-1C6B-4909-9D0F-D3150059F9BC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0314-0F08-44B4-A108-B40EEDCB6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7B26-3167-455E-9A6C-7DB5B0A9C91F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D943-A1C0-47DF-AC2C-8F515B1CB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D9402-6A25-4BEB-B847-842886161759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F10B7E-BD60-40CA-ADF7-4D45115C0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Documents%20and%20Settings\Admin\&#1056;&#1072;&#1073;&#1086;&#1095;&#1080;&#1081;%20&#1089;&#1090;&#1086;&#1083;\Dvajdi-dva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Дидактическое пособие</a:t>
            </a:r>
            <a:br>
              <a:rPr lang="ru-RU" sz="2800" smtClean="0"/>
            </a:br>
            <a:r>
              <a:rPr lang="ru-RU" sz="2800" smtClean="0"/>
              <a:t>для детей старшего дошкольного возраста</a:t>
            </a:r>
          </a:p>
        </p:txBody>
      </p:sp>
      <p:pic>
        <p:nvPicPr>
          <p:cNvPr id="14338" name="Содержимое 4" descr="1kl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7100" y="2433638"/>
            <a:ext cx="3175000" cy="2805112"/>
          </a:xfrm>
        </p:spPr>
      </p:pic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1285875" y="1500188"/>
            <a:ext cx="6815138" cy="4089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</a:rPr>
              <a:t>«Правила поведения в школе»</a:t>
            </a:r>
            <a:endParaRPr lang="ru-RU" sz="4000" smtClean="0"/>
          </a:p>
          <a:p>
            <a:pPr algn="r">
              <a:buFont typeface="Arial" charset="0"/>
              <a:buNone/>
            </a:pPr>
            <a:r>
              <a:rPr lang="ru-RU" sz="4000" smtClean="0"/>
              <a:t>                        </a:t>
            </a:r>
            <a:r>
              <a:rPr lang="ru-RU" sz="1800" smtClean="0"/>
              <a:t>Выполнила:</a:t>
            </a:r>
            <a:br>
              <a:rPr lang="ru-RU" sz="1800" smtClean="0"/>
            </a:br>
            <a:r>
              <a:rPr lang="ru-RU" sz="2400" smtClean="0"/>
              <a:t>                                   </a:t>
            </a:r>
            <a:r>
              <a:rPr lang="ru-RU" sz="2400" b="1" smtClean="0">
                <a:latin typeface="Arial" charset="0"/>
              </a:rPr>
              <a:t>Митина Ольга Нкилаевна</a:t>
            </a:r>
          </a:p>
          <a:p>
            <a:pPr algn="r">
              <a:buFont typeface="Arial" charset="0"/>
              <a:buNone/>
            </a:pPr>
            <a:r>
              <a:rPr lang="ru-RU" sz="1800" smtClean="0">
                <a:latin typeface="Arial" charset="0"/>
              </a:rPr>
              <a:t>Дата проведения</a:t>
            </a:r>
          </a:p>
          <a:p>
            <a:pPr algn="r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18 мая 2016г</a:t>
            </a:r>
          </a:p>
          <a:p>
            <a:pPr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Как вести себя в коридоре?</a:t>
            </a:r>
          </a:p>
        </p:txBody>
      </p:sp>
      <p:pic>
        <p:nvPicPr>
          <p:cNvPr id="5" name="Содержимое 4" descr="BD15777_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981075"/>
            <a:ext cx="4043363" cy="46085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785813"/>
            <a:ext cx="3929063" cy="2643187"/>
          </a:xfrm>
        </p:spPr>
        <p:txBody>
          <a:bodyPr/>
          <a:lstStyle/>
          <a:p>
            <a:r>
              <a:rPr lang="ru-RU" sz="1400" b="1" smtClean="0">
                <a:solidFill>
                  <a:srgbClr val="002060"/>
                </a:solidFill>
              </a:rPr>
              <a:t>Звонок! Все дружною гурьбой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В столовую летят стрелой.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А здесь есть правила свои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Запомни их и повтори!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28813" y="5715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Ученик обязан спокойно, не бегая, не толкаясь пройти в столовую.</a:t>
            </a:r>
          </a:p>
        </p:txBody>
      </p:sp>
      <p:pic>
        <p:nvPicPr>
          <p:cNvPr id="8" name="Рисунок 7" descr="x 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05038"/>
            <a:ext cx="3600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6613" cy="1162050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Как нужно вести себя в школьной столовой?</a:t>
            </a:r>
          </a:p>
        </p:txBody>
      </p:sp>
      <p:pic>
        <p:nvPicPr>
          <p:cNvPr id="5" name="Содержимое 4" descr="getImage (27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3357563"/>
            <a:ext cx="4214813" cy="3160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38" y="1357313"/>
            <a:ext cx="3008312" cy="30543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Ешь аккуратно, не спеши,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Не брызгай, на пол не кроши,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Хлеб береги и уважай,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Его повсюду не бросай,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Поел- и убери, друг мой,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Свою посуду за собой.</a:t>
            </a:r>
          </a:p>
        </p:txBody>
      </p:sp>
      <p:pic>
        <p:nvPicPr>
          <p:cNvPr id="6" name="Рисунок 5" descr="Организация питания детей в школах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429000"/>
            <a:ext cx="4295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Вспомним: что нам пригодится для учебы в школе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images (14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143125"/>
            <a:ext cx="6715125" cy="3500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857625" y="357188"/>
            <a:ext cx="4829175" cy="46434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dirty="0" smtClean="0"/>
              <a:t>  </a:t>
            </a:r>
            <a:r>
              <a:rPr lang="ru-RU" sz="14400" dirty="0" smtClean="0">
                <a:solidFill>
                  <a:srgbClr val="FF0000"/>
                </a:solidFill>
              </a:rPr>
              <a:t>Правила поведения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dirty="0" smtClean="0">
                <a:solidFill>
                  <a:srgbClr val="FF0000"/>
                </a:solidFill>
              </a:rPr>
              <a:t>мы с вами вспомнили,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dirty="0" smtClean="0">
                <a:solidFill>
                  <a:srgbClr val="FF0000"/>
                </a:solidFill>
              </a:rPr>
              <a:t>       а теперь я загадаю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dirty="0" smtClean="0">
                <a:solidFill>
                  <a:srgbClr val="FF0000"/>
                </a:solidFill>
              </a:rPr>
              <a:t>           вам загадки!!!</a:t>
            </a:r>
            <a:endParaRPr lang="ru-RU" sz="14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4" descr="d0b0d29bd18bd0bbd0bcd0b0d0b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2976562" cy="3814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v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75" b="1675"/>
          <a:stretch>
            <a:fillRect/>
          </a:stretch>
        </p:blipFill>
        <p:spPr>
          <a:xfrm>
            <a:off x="1714500" y="714375"/>
            <a:ext cx="5486400" cy="41148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00313" y="5143500"/>
            <a:ext cx="4500562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Кто  учит  детишек 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Читать и писать,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Природу любить,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Стариков уважать.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r>
              <a:rPr lang="ru-RU" sz="1400" b="1" smtClean="0">
                <a:solidFill>
                  <a:srgbClr val="002060"/>
                </a:solidFill>
              </a:rPr>
              <a:t>Ластик, карандаши, линейка,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Точилка, ножницы, наклейка -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Всё это в школе пригодится,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Но как лежит  ведь! Не годится! 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Пока я всё не растерял,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Сложу их всех скорей в …</a:t>
            </a:r>
            <a:r>
              <a:rPr lang="en-US" sz="1400" b="1" smtClean="0">
                <a:solidFill>
                  <a:srgbClr val="002060"/>
                </a:solidFill>
              </a:rPr>
              <a:t> </a:t>
            </a: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" name="Содержимое 4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571750"/>
            <a:ext cx="6634162" cy="3578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1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97" b="5797"/>
          <a:stretch>
            <a:fillRect/>
          </a:stretch>
        </p:blipFill>
        <p:spPr>
          <a:xfrm>
            <a:off x="1857375" y="428625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143250" y="5000625"/>
            <a:ext cx="2857500" cy="1500188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До чего же скучно, братцы,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На чужой спине  кататься!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Дал бы кто мне пару ног,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Чтобы сам я бегать мог,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Я б такой исполнил танец!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Да нельзя, я - школьный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091dac5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619" b="1861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0" y="4857750"/>
            <a:ext cx="3849688" cy="13144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Страну  чудес откроем мы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и встретимся с героями,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в строчках, на листочках,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где станции на точках.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654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Посмотрите на меня —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Сбоку у меня поля,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Для задачек будут, детки,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На моих страницах клетки,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для разных упражнений,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Я — в линейку, без сомнений.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Это — лёгкая загадка: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Каждый знает, я — ...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00008_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7168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1285875"/>
            <a:ext cx="4630737" cy="463073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357438"/>
            <a:ext cx="3008313" cy="376872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Палочка волшебная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Есть у меня, друзья,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палочкою этой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Могу построить я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Башню, дом и самолет,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И большущий пароход!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0b0d29bd18bd0bbd0bcd0b0d0b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071563"/>
            <a:ext cx="3727450" cy="4589462"/>
          </a:xfrm>
        </p:spPr>
      </p:pic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smtClean="0"/>
              <a:t>           </a:t>
            </a:r>
            <a:r>
              <a:rPr lang="ru-RU" sz="2400" smtClean="0">
                <a:solidFill>
                  <a:srgbClr val="FF0000"/>
                </a:solidFill>
              </a:rPr>
              <a:t>Ребята!</a:t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Вы скоро пойдете в первый класс,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А знаете ли как себя вести в школе?</a:t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Вот  мы с Мудрым  Филином Вас сейчас и проверим…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arker-im-roller-lacque-black-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73288"/>
            <a:ext cx="4038600" cy="337978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88" y="2357438"/>
            <a:ext cx="3186112" cy="3286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smtClean="0"/>
              <a:t>         </a:t>
            </a:r>
            <a:r>
              <a:rPr lang="ru-RU" sz="1400" b="1" smtClean="0">
                <a:solidFill>
                  <a:srgbClr val="002060"/>
                </a:solidFill>
              </a:rPr>
              <a:t>Стальной конек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по белому полю бегает,</a:t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>За собой черные следы оставляет.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9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1813" y="5286375"/>
            <a:ext cx="4135437" cy="804863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Белый камешек растаял,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на доске следы оставил</a:t>
            </a:r>
            <a:r>
              <a:rPr lang="ru-RU" smtClean="0">
                <a:solidFill>
                  <a:srgbClr val="00206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9488" cy="584200"/>
          </a:xfrm>
        </p:spPr>
        <p:txBody>
          <a:bodyPr/>
          <a:lstStyle/>
          <a:p>
            <a:r>
              <a:rPr lang="ru-RU" smtClean="0"/>
              <a:t>                             </a:t>
            </a:r>
            <a:r>
              <a:rPr lang="en-US" smtClean="0"/>
              <a:t>    </a:t>
            </a:r>
            <a:r>
              <a:rPr lang="ru-RU" smtClean="0">
                <a:solidFill>
                  <a:srgbClr val="FF0000"/>
                </a:solidFill>
              </a:rPr>
              <a:t>Старайся хорошо учиться</a:t>
            </a:r>
          </a:p>
        </p:txBody>
      </p:sp>
      <p:pic>
        <p:nvPicPr>
          <p:cNvPr id="9" name="Содержимое 8" descr="1211051440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25925" y="1624013"/>
            <a:ext cx="4489450" cy="387667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785938"/>
            <a:ext cx="3008313" cy="19288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Я скажу вам в заключенье: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дело вовсе не в везенье.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И «пятерки» тот получит,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кто сидит и честно учит,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Тот, кто хочет умным стать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И про все на свете знать!</a:t>
            </a:r>
          </a:p>
          <a:p>
            <a:endParaRPr lang="ru-RU" b="1" smtClean="0"/>
          </a:p>
        </p:txBody>
      </p:sp>
      <p:pic>
        <p:nvPicPr>
          <p:cNvPr id="7" name="Содержимое 4" descr="d0b0d29bd18bd0bbd0bcd0b0d0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286125"/>
            <a:ext cx="27273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Вы Молодцы!!!</a:t>
            </a:r>
          </a:p>
        </p:txBody>
      </p:sp>
      <p:pic>
        <p:nvPicPr>
          <p:cNvPr id="4" name="Содержимое 4" descr="d0b0d29bd18bd0bbd0bcd0b0d0b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43063"/>
            <a:ext cx="372745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00563" y="2357438"/>
            <a:ext cx="40719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  <a:cs typeface="+mn-cs"/>
              </a:rPr>
              <a:t>До новых встреч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  <a:cs typeface="+mn-cs"/>
              </a:rPr>
              <a:t>       </a:t>
            </a:r>
            <a:r>
              <a:rPr lang="ru-RU" sz="4000" dirty="0">
                <a:solidFill>
                  <a:srgbClr val="FF0000"/>
                </a:solidFill>
                <a:latin typeface="+mn-lt"/>
                <a:cs typeface="+mn-cs"/>
              </a:rPr>
              <a:t>Друзья!!!</a:t>
            </a:r>
            <a:endParaRPr lang="ru-RU" sz="4000" dirty="0">
              <a:solidFill>
                <a:srgbClr val="FF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j-lt"/>
                <a:cs typeface="+mn-cs"/>
              </a:rPr>
              <a:t>     </a:t>
            </a:r>
            <a:endParaRPr lang="ru-RU" sz="40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Используемая литература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smtClean="0"/>
              <a:t>Г.П.Шалаева, О.М.Журавлева «Новые правила поведения для воспитанных детей»</a:t>
            </a:r>
            <a:br>
              <a:rPr lang="ru-RU" sz="1600" smtClean="0"/>
            </a:br>
            <a:r>
              <a:rPr lang="ru-RU" sz="1600" smtClean="0"/>
              <a:t>Слово – АСТ. г. Москва Издательство «Слово».ЭКСМО.2005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3050"/>
            <a:ext cx="5786437" cy="1227138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Кто самый главный в классе?</a:t>
            </a:r>
          </a:p>
        </p:txBody>
      </p:sp>
      <p:pic>
        <p:nvPicPr>
          <p:cNvPr id="5" name="Содержимое 4" descr="images (4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773238"/>
            <a:ext cx="4537075" cy="40655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338" cy="46910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z="1800" b="1" smtClean="0">
                <a:solidFill>
                  <a:srgbClr val="002060"/>
                </a:solidFill>
              </a:rPr>
              <a:t>Учитель в классе - самый главный,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Он добрый друг, наставник славный,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И он научит вас всему,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Вам надо помогать ему.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Его не надо отвлекать -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Хихикать громко и болтать.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/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Уроки каждый день учите,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Чтобы доволен был  учитель.</a:t>
            </a:r>
          </a:p>
        </p:txBody>
      </p:sp>
      <p:pic>
        <p:nvPicPr>
          <p:cNvPr id="7" name="Dvajdi-d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404813"/>
            <a:ext cx="8002588" cy="1008062"/>
          </a:xfrm>
        </p:spPr>
        <p:txBody>
          <a:bodyPr/>
          <a:lstStyle/>
          <a:p>
            <a:r>
              <a:rPr lang="ru-RU" sz="2400" smtClean="0"/>
              <a:t>         </a:t>
            </a:r>
            <a:r>
              <a:rPr lang="ru-RU" sz="2400" smtClean="0">
                <a:solidFill>
                  <a:srgbClr val="FF0000"/>
                </a:solidFill>
              </a:rPr>
              <a:t>Что нужно сделать  когда учитель входит в класс ?</a:t>
            </a:r>
          </a:p>
        </p:txBody>
      </p:sp>
      <p:pic>
        <p:nvPicPr>
          <p:cNvPr id="7" name="Содержимое 6" descr="cher_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633538"/>
            <a:ext cx="5256212" cy="40862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09975" cy="46910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z="1800" b="1" smtClean="0">
                <a:solidFill>
                  <a:srgbClr val="002060"/>
                </a:solidFill>
              </a:rPr>
              <a:t>Мой совет ученикам: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Когда учитель входит к вам,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Пусть каждый ученик встает,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Чтоб оказать ему почет.</a:t>
            </a:r>
          </a:p>
          <a:p>
            <a:r>
              <a:rPr lang="ru-RU" sz="1800" b="1" smtClean="0">
                <a:solidFill>
                  <a:srgbClr val="002060"/>
                </a:solidFill>
              </a:rPr>
              <a:t>Учитель, скажет вам: - Садитесь!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На место тихо опуститесь.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Когда садится шумно класс,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Учитель сердится на вас.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r>
              <a:rPr lang="ru-RU" sz="2400" smtClean="0"/>
              <a:t>           </a:t>
            </a:r>
            <a:r>
              <a:rPr lang="ru-RU" sz="2400" b="1" smtClean="0">
                <a:solidFill>
                  <a:srgbClr val="FF0000"/>
                </a:solidFill>
              </a:rPr>
              <a:t>Что необходимо взять в школу ?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500563"/>
            <a:ext cx="4546600" cy="1928812"/>
          </a:xfrm>
        </p:spPr>
        <p:txBody>
          <a:bodyPr/>
          <a:lstStyle/>
          <a:p>
            <a:r>
              <a:rPr lang="ru-RU" sz="1800" smtClean="0"/>
              <a:t>                                                                                                        </a:t>
            </a:r>
            <a:r>
              <a:rPr lang="ru-RU" sz="1800" smtClean="0">
                <a:solidFill>
                  <a:srgbClr val="002060"/>
                </a:solidFill>
              </a:rPr>
              <a:t>Но все таки в будущем дети учтите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в портфеле  с собою всегда приносите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Все вещи, что в школе бывают  нужны,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Вы их некогда забывать не должны!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339975" y="1143000"/>
            <a:ext cx="6589713" cy="4014788"/>
          </a:xfrm>
        </p:spPr>
        <p:txBody>
          <a:bodyPr/>
          <a:lstStyle/>
          <a:p>
            <a:r>
              <a:rPr lang="ru-RU" sz="1400" smtClean="0"/>
              <a:t>                                 </a:t>
            </a:r>
          </a:p>
          <a:p>
            <a:pPr algn="ctr"/>
            <a:r>
              <a:rPr lang="ru-RU" sz="1400" smtClean="0">
                <a:solidFill>
                  <a:srgbClr val="002060"/>
                </a:solidFill>
              </a:rPr>
              <a:t>                                 </a:t>
            </a:r>
            <a:r>
              <a:rPr lang="ru-RU" sz="1800" smtClean="0">
                <a:solidFill>
                  <a:srgbClr val="002060"/>
                </a:solidFill>
              </a:rPr>
              <a:t>Наташа за партою в классе сидит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                                  И тихо соседке своей говорит: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                                 -Вчера не до школы, подружка,                                  мне было,</a:t>
            </a:r>
          </a:p>
          <a:p>
            <a:pPr algn="ctr"/>
            <a:r>
              <a:rPr lang="ru-RU" sz="180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1800" smtClean="0">
                <a:solidFill>
                  <a:srgbClr val="002060"/>
                </a:solidFill>
              </a:rPr>
              <a:t>                                 Поэтому я свой портфель не</a:t>
            </a:r>
          </a:p>
          <a:p>
            <a:pPr algn="ctr"/>
            <a:r>
              <a:rPr lang="ru-RU" sz="1800" smtClean="0">
                <a:solidFill>
                  <a:srgbClr val="002060"/>
                </a:solidFill>
              </a:rPr>
              <a:t>                                                                                    сложила.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1800" smtClean="0">
                <a:solidFill>
                  <a:srgbClr val="002060"/>
                </a:solidFill>
              </a:rPr>
              <a:t>                                 Соседка прошу, ты меня выручай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                                 И ручку, листочек, линейку мне дай 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                                 Конечно, соседка Наташу спасла</a:t>
            </a:r>
          </a:p>
          <a:p>
            <a:pPr algn="ctr"/>
            <a:r>
              <a:rPr lang="ru-RU" sz="1800" smtClean="0">
                <a:solidFill>
                  <a:srgbClr val="002060"/>
                </a:solidFill>
              </a:rPr>
              <a:t>                                 И в просьбе такой отказать не смогла.</a:t>
            </a:r>
            <a:br>
              <a:rPr lang="ru-RU" sz="1800" smtClean="0">
                <a:solidFill>
                  <a:srgbClr val="002060"/>
                </a:solidFill>
              </a:rPr>
            </a:br>
            <a:endParaRPr lang="ru-RU" sz="180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3845065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57325"/>
            <a:ext cx="342423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6613" cy="798513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                         Для чего нужен портфель?</a:t>
            </a:r>
          </a:p>
        </p:txBody>
      </p:sp>
      <p:pic>
        <p:nvPicPr>
          <p:cNvPr id="5" name="Содержимое 4" descr="ce62d88c5866cd5cb180282b5b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414463"/>
            <a:ext cx="4300537" cy="3225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900" cy="4691063"/>
          </a:xfrm>
        </p:spPr>
        <p:txBody>
          <a:bodyPr>
            <a:normAutofit/>
          </a:bodyPr>
          <a:lstStyle/>
          <a:p>
            <a:r>
              <a:rPr lang="ru-RU" sz="1800" b="1" smtClean="0">
                <a:solidFill>
                  <a:srgbClr val="002060"/>
                </a:solidFill>
              </a:rPr>
              <a:t>С портфелем Глаша не расставалась: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на нем с горы зимой каталась,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Им, как мячом, в футбол играла,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на нем удар тренировала.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Портфель трещал, терпел, крепился,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потом на части развалился.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Совсем теперь не годен он.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А с чем же в школу завтра, Глаша?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  <a:p>
            <a:r>
              <a:rPr lang="ru-RU" sz="1800" b="1" smtClean="0">
                <a:solidFill>
                  <a:srgbClr val="002060"/>
                </a:solidFill>
              </a:rPr>
              <a:t>Об этом и веду я речь,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Вам нужно свой портфель беречь!</a:t>
            </a:r>
          </a:p>
        </p:txBody>
      </p:sp>
      <p:pic>
        <p:nvPicPr>
          <p:cNvPr id="7" name="Рисунок 6" descr="d0b0d29bd18bd0bbd0bcd0b0d0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221163"/>
            <a:ext cx="12969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А можно брать в школу  игрушки?</a:t>
            </a:r>
          </a:p>
        </p:txBody>
      </p:sp>
      <p:pic>
        <p:nvPicPr>
          <p:cNvPr id="7" name="Содержимое 6" descr="8324_boy_admiring_c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643063"/>
            <a:ext cx="3643312" cy="278606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3100"/>
            <a:ext cx="4041775" cy="2913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b="1" smtClean="0">
                <a:solidFill>
                  <a:srgbClr val="002060"/>
                </a:solidFill>
              </a:rPr>
              <a:t>         </a:t>
            </a:r>
            <a:r>
              <a:rPr lang="ru-RU" sz="1800" b="1" smtClean="0">
                <a:solidFill>
                  <a:srgbClr val="002060"/>
                </a:solidFill>
              </a:rPr>
              <a:t>Рассуждал печально  Саша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- Скучно в школе без игрушек.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Может  быть машинку  взять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И под партой покатать?</a:t>
            </a:r>
          </a:p>
          <a:p>
            <a:endParaRPr lang="ru-RU" sz="1800" smtClean="0"/>
          </a:p>
          <a:p>
            <a:endParaRPr lang="ru-RU" sz="1400" smtClean="0"/>
          </a:p>
        </p:txBody>
      </p:sp>
      <p:pic>
        <p:nvPicPr>
          <p:cNvPr id="8" name="Рисунок 7" descr="d0b0d29bd18bd0bbd0bcd0b0d0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49275"/>
            <a:ext cx="14049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2952" y="4662497"/>
            <a:ext cx="3571900" cy="1323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Только вот, что детвора, детвора</a:t>
            </a:r>
            <a:b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Школа – это не игра,</a:t>
            </a:r>
            <a:b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Здесь трудиться надо честно,</a:t>
            </a:r>
            <a:b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Это каждому известно!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Какую  одежду можно одевать в школу?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67175" y="4500563"/>
            <a:ext cx="4219575" cy="1928812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Ведь в школе всем учиться надо,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                                                                                                                 А не рассматривать наряды.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                                                                                                                 Здесь, чтоб не отвлекать друзей,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                                                                                                                 Носи  одежду поскромней!</a:t>
            </a:r>
          </a:p>
          <a:p>
            <a:endParaRPr lang="ru-RU" sz="1800" smtClean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platie-balnoe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928688"/>
            <a:ext cx="2452687" cy="321468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8625" y="549275"/>
            <a:ext cx="4287838" cy="2159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Лариса в школу собиралась,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И, как для бала, одевалась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Наряд блестел, переливался-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Весь класс гурьбой, смотреть сбежался.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/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Какое платье! Загляденье!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Да! Но при чем же здесь   ученье?!</a:t>
            </a:r>
          </a:p>
          <a:p>
            <a:pPr>
              <a:lnSpc>
                <a:spcPct val="80000"/>
              </a:lnSpc>
            </a:pPr>
            <a:endParaRPr lang="ru-RU" sz="600" smtClean="0"/>
          </a:p>
        </p:txBody>
      </p:sp>
      <p:pic>
        <p:nvPicPr>
          <p:cNvPr id="6" name="Содержимое 4" descr="o-00028939-n-000851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924175"/>
            <a:ext cx="2651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6335713" cy="1162050"/>
          </a:xfrm>
        </p:spPr>
        <p:txBody>
          <a:bodyPr/>
          <a:lstStyle/>
          <a:p>
            <a:r>
              <a:rPr lang="ru-RU" sz="2400" smtClean="0"/>
              <a:t>                             </a:t>
            </a:r>
            <a:r>
              <a:rPr lang="ru-RU" sz="2400" smtClean="0">
                <a:solidFill>
                  <a:srgbClr val="FF0000"/>
                </a:solidFill>
              </a:rPr>
              <a:t>Можно обижать слабых?</a:t>
            </a:r>
          </a:p>
        </p:txBody>
      </p:sp>
      <p:pic>
        <p:nvPicPr>
          <p:cNvPr id="5" name="Содержимое 4" descr="2e9c18339346367a35b371e80f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795463"/>
            <a:ext cx="4643438" cy="3486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2997200"/>
            <a:ext cx="3567112" cy="28082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002060"/>
                </a:solidFill>
              </a:rPr>
              <a:t>Мальчишки, учтите: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девочек в классе своем берегите,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За косы не дергайте, не обижайте,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С ними дружите  и их защищайте</a:t>
            </a:r>
            <a:r>
              <a:rPr lang="ru-RU" sz="1800" smtClean="0"/>
              <a:t>!</a:t>
            </a:r>
          </a:p>
        </p:txBody>
      </p:sp>
      <p:pic>
        <p:nvPicPr>
          <p:cNvPr id="6" name="Рисунок 5" descr="p 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18002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643</Words>
  <Application>Microsoft Office PowerPoint</Application>
  <PresentationFormat>Экран (4:3)</PresentationFormat>
  <Paragraphs>78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Calibri</vt:lpstr>
      <vt:lpstr>Arial</vt:lpstr>
      <vt:lpstr>Тема Office</vt:lpstr>
      <vt:lpstr>Дидактическое пособие для детей старшего дошкольного возраста</vt:lpstr>
      <vt:lpstr>Слайд 2</vt:lpstr>
      <vt:lpstr>Кто самый главный в классе?</vt:lpstr>
      <vt:lpstr>         Что нужно сделать  когда учитель входит в класс ?</vt:lpstr>
      <vt:lpstr>           Что необходимо взять в школу ? </vt:lpstr>
      <vt:lpstr>                         Для чего нужен портфель?</vt:lpstr>
      <vt:lpstr>А можно брать в школу  игрушки?</vt:lpstr>
      <vt:lpstr>Какую  одежду можно одевать в школу?</vt:lpstr>
      <vt:lpstr>                             Можно обижать слабых?</vt:lpstr>
      <vt:lpstr>Как вести себя в коридоре?</vt:lpstr>
      <vt:lpstr>Как нужно вести себя в школьной столовой?</vt:lpstr>
      <vt:lpstr>Вспомним: что нам пригодится для учебы в школе</vt:lpstr>
      <vt:lpstr>Слайд 13</vt:lpstr>
      <vt:lpstr>Слайд 14</vt:lpstr>
      <vt:lpstr>Ластик, карандаши, линейка, Точилка, ножницы, наклейка - Всё это в школе пригодится, Но как лежит  ведь! Не годится!  Пока я всё не растерял, Сложу их всех скорей в …   </vt:lpstr>
      <vt:lpstr>Слайд 16</vt:lpstr>
      <vt:lpstr>Слайд 17</vt:lpstr>
      <vt:lpstr>Посмотрите на меня —  Сбоку у меня поля,  Для задачек будут, детки,  На моих страницах клетки,  А для разных упражнений,  Я — в линейку, без сомнений.  Это — лёгкая загадка:  Каждый знает, я — ...</vt:lpstr>
      <vt:lpstr>Слайд 19</vt:lpstr>
      <vt:lpstr>Слайд 20</vt:lpstr>
      <vt:lpstr>Слайд 21</vt:lpstr>
      <vt:lpstr>                                 Старайся хорошо учиться</vt:lpstr>
      <vt:lpstr>Вы Молодцы!!!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учитель входит  в класс, не забудь встать!</dc:title>
  <cp:lastModifiedBy>Ольга</cp:lastModifiedBy>
  <cp:revision>80</cp:revision>
  <dcterms:modified xsi:type="dcterms:W3CDTF">2016-05-21T14:45:33Z</dcterms:modified>
</cp:coreProperties>
</file>