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81" r:id="rId20"/>
    <p:sldId id="275" r:id="rId21"/>
    <p:sldId id="276" r:id="rId22"/>
    <p:sldId id="280" r:id="rId23"/>
    <p:sldId id="277" r:id="rId24"/>
    <p:sldId id="279" r:id="rId25"/>
    <p:sldId id="273" r:id="rId26"/>
    <p:sldId id="278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400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0" autoAdjust="0"/>
    <p:restoredTop sz="94660"/>
  </p:normalViewPr>
  <p:slideViewPr>
    <p:cSldViewPr>
      <p:cViewPr varScale="1">
        <p:scale>
          <a:sx n="79" d="100"/>
          <a:sy n="79" d="100"/>
        </p:scale>
        <p:origin x="-4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E165DAD-BFD0-48AA-93F9-715D91548C54}" type="datetimeFigureOut">
              <a:rPr lang="ru-RU"/>
              <a:pPr>
                <a:defRPr/>
              </a:pPr>
              <a:t>25.08.2016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053BC9F-DDAC-4FDD-92C7-5A04B67ABE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445506-A63E-4469-B79A-16AF5E39036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215F28-28DC-40FA-9957-6C87CBD27DF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501449-6BBA-4F99-87A3-184DB9E60F3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D6BD63-D720-4F39-A6E9-40982DCAEEE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76F396-F960-4271-B3AC-8668676C4E9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F53764-F998-4BA4-96F2-9B602071137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8931B6-FEF0-47D0-B590-38F64460860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6282D1-9D54-4CC2-ABE6-F57B368C0D1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D4E8C1-D02E-468F-AA99-503F89BB331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7954AA-E78F-4AD9-AA8A-F3CC0AD4F4D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656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872058D-FC78-4329-82C0-CC6C3A69864A}" type="slidenum">
              <a:rPr lang="ru-RU" sz="1200">
                <a:latin typeface="Calibri" pitchFamily="34" charset="0"/>
              </a:rPr>
              <a:pPr algn="r"/>
              <a:t>19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E3107E-03C9-418D-9EC5-BB2E594A40F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849D3C-E6EC-4782-918E-9FCD7B6107C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C4164B-8E06-4B0F-9E8A-254BAB85EE3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451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F78DC2B-FDF2-4FBF-8B07-D24DDD2C7E4E}" type="slidenum">
              <a:rPr lang="ru-RU" sz="1200">
                <a:latin typeface="Calibri" pitchFamily="34" charset="0"/>
              </a:rPr>
              <a:pPr algn="r"/>
              <a:t>22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63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28B896-E731-45DA-B48A-B67C07EE592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246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FD8F72A-D7DA-466B-A294-9424A5DED90D}" type="slidenum">
              <a:rPr lang="ru-RU" sz="1200">
                <a:latin typeface="Calibri" pitchFamily="34" charset="0"/>
              </a:rPr>
              <a:pPr algn="r"/>
              <a:t>24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DE4514-2161-4854-B23C-0D34B924298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110355-3DFF-47F9-ADA6-B98FD531779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16D1F0-3D14-4861-B32D-0A8550437FB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20ECE6-45DC-4BD0-AC85-BECD24B6262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BDCF84-446D-4ABD-A778-45BE821F63C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5AA63E-061E-4AAA-B6BE-5EA8646FFDF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2A8352-A339-4EB9-A269-BC6739DB6E6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BC5983-96B3-4520-B266-2964E2FDC3F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DAE2DA-7D61-4765-8EE1-A31841A5736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C62A9-1760-4064-9DCC-FC23D9FD593D}" type="datetimeFigureOut">
              <a:rPr lang="ru-RU"/>
              <a:pPr>
                <a:defRPr/>
              </a:pPr>
              <a:t>25.08.2016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6C43A-4C79-43A1-B53D-A992E7B5F5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27D40-D44A-40BA-9BCA-535043283264}" type="datetimeFigureOut">
              <a:rPr lang="ru-RU"/>
              <a:pPr>
                <a:defRPr/>
              </a:pPr>
              <a:t>25.08.2016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92EC2-402B-4BDD-A960-D595F01DEC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21D08-BDDC-4522-927A-12E407A7D345}" type="datetimeFigureOut">
              <a:rPr lang="ru-RU"/>
              <a:pPr>
                <a:defRPr/>
              </a:pPr>
              <a:t>25.08.2016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5D17F-ECDB-4E5A-8B7E-979773745F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8486F-69D6-416D-B398-116DD13D7BB7}" type="datetimeFigureOut">
              <a:rPr lang="ru-RU"/>
              <a:pPr>
                <a:defRPr/>
              </a:pPr>
              <a:t>25.08.2016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834E0-1F43-4DE9-B5FF-6C3A076F6C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FF27E-9664-484D-8697-41F2FFF7D09C}" type="datetimeFigureOut">
              <a:rPr lang="ru-RU"/>
              <a:pPr>
                <a:defRPr/>
              </a:pPr>
              <a:t>25.08.2016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0385-7F3D-4B3F-A99D-E90791F749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DDBF3-5CB0-467D-834F-02DC97032A28}" type="datetimeFigureOut">
              <a:rPr lang="ru-RU"/>
              <a:pPr>
                <a:defRPr/>
              </a:pPr>
              <a:t>25.08.2016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2CE08-AB74-4683-B7CD-13A7BB4C11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108F6-C7F3-4D5D-8ED5-7EC707763AF9}" type="datetimeFigureOut">
              <a:rPr lang="ru-RU"/>
              <a:pPr>
                <a:defRPr/>
              </a:pPr>
              <a:t>25.08.2016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B3549-49BA-4120-885B-D2A0E3F4CE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05D80-4281-4B61-942F-ABC368D6F0C4}" type="datetimeFigureOut">
              <a:rPr lang="ru-RU"/>
              <a:pPr>
                <a:defRPr/>
              </a:pPr>
              <a:t>25.08.2016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039D8-F5C5-42C4-AC2B-377E3BDFD8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D434E-E013-420B-99CB-F45462C20027}" type="datetimeFigureOut">
              <a:rPr lang="ru-RU"/>
              <a:pPr>
                <a:defRPr/>
              </a:pPr>
              <a:t>25.08.2016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9EF55-6FFC-4BC8-A1D0-C600042EFB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CDD77-B44C-453A-B8B8-E10F92FFD60A}" type="datetimeFigureOut">
              <a:rPr lang="ru-RU"/>
              <a:pPr>
                <a:defRPr/>
              </a:pPr>
              <a:t>25.08.2016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B40A-6CDE-4798-923A-C32012BE73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040A6-1745-479E-8666-56F7CFB1D352}" type="datetimeFigureOut">
              <a:rPr lang="ru-RU"/>
              <a:pPr>
                <a:defRPr/>
              </a:pPr>
              <a:t>25.08.2016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A3824-93E3-448F-AA7B-DD4083B12B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6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59676-2CAE-47B7-9929-BAE39F1A2B44}" type="datetimeFigureOut">
              <a:rPr lang="ru-RU"/>
              <a:pPr>
                <a:defRPr/>
              </a:pPr>
              <a:t>25.08.2016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6CB541-22A0-4AA6-A720-65FD6FCCB7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ransition advTm="6000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12" Type="http://schemas.openxmlformats.org/officeDocument/2006/relationships/image" Target="../media/image6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65.png"/><Relationship Id="rId5" Type="http://schemas.openxmlformats.org/officeDocument/2006/relationships/slide" Target="slide25.xml"/><Relationship Id="rId10" Type="http://schemas.openxmlformats.org/officeDocument/2006/relationships/image" Target="../media/image64.gif"/><Relationship Id="rId4" Type="http://schemas.openxmlformats.org/officeDocument/2006/relationships/image" Target="../media/image60.png"/><Relationship Id="rId9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0.png"/><Relationship Id="rId12" Type="http://schemas.openxmlformats.org/officeDocument/2006/relationships/image" Target="../media/image7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1;&#1077;&#1085;&#1072;\&#1044;&#1077;&#1090;&#1089;&#1082;&#1080;&#1077;%20&#1087;&#1088;&#1077;&#1079;&#1077;&#1085;&#1090;&#1072;&#1094;&#1080;&#1080;\&#1053;&#1072;&#1096;&#1080;\&#1052;&#1085;&#1086;&#1075;&#1086;&#1079;&#1085;&#1072;&#1095;&#1085;&#1099;&#1077;%20&#1089;&#1083;&#1086;&#1074;&#1072;\002.mp3" TargetMode="External"/><Relationship Id="rId6" Type="http://schemas.openxmlformats.org/officeDocument/2006/relationships/image" Target="../media/image69.png"/><Relationship Id="rId11" Type="http://schemas.openxmlformats.org/officeDocument/2006/relationships/image" Target="../media/image66.gif"/><Relationship Id="rId5" Type="http://schemas.openxmlformats.org/officeDocument/2006/relationships/image" Target="../media/image68.gif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70.png"/><Relationship Id="rId12" Type="http://schemas.openxmlformats.org/officeDocument/2006/relationships/image" Target="../media/image7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1;&#1077;&#1085;&#1072;\&#1044;&#1077;&#1090;&#1089;&#1082;&#1080;&#1077;%20&#1087;&#1088;&#1077;&#1079;&#1077;&#1085;&#1090;&#1072;&#1094;&#1080;&#1080;\&#1053;&#1072;&#1096;&#1080;\&#1052;&#1085;&#1086;&#1075;&#1086;&#1079;&#1085;&#1072;&#1095;&#1085;&#1099;&#1077;%20&#1089;&#1083;&#1086;&#1074;&#1072;\002.mp3" TargetMode="External"/><Relationship Id="rId6" Type="http://schemas.openxmlformats.org/officeDocument/2006/relationships/image" Target="../media/image69.png"/><Relationship Id="rId11" Type="http://schemas.openxmlformats.org/officeDocument/2006/relationships/image" Target="../media/image66.gif"/><Relationship Id="rId5" Type="http://schemas.openxmlformats.org/officeDocument/2006/relationships/image" Target="../media/image68.gif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gif"/><Relationship Id="rId3" Type="http://schemas.openxmlformats.org/officeDocument/2006/relationships/slide" Target="slide25.xml"/><Relationship Id="rId7" Type="http://schemas.openxmlformats.org/officeDocument/2006/relationships/image" Target="../media/image7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gif"/><Relationship Id="rId11" Type="http://schemas.openxmlformats.org/officeDocument/2006/relationships/image" Target="../media/image82.gif"/><Relationship Id="rId5" Type="http://schemas.openxmlformats.org/officeDocument/2006/relationships/image" Target="../media/image76.gif"/><Relationship Id="rId10" Type="http://schemas.openxmlformats.org/officeDocument/2006/relationships/image" Target="../media/image81.gif"/><Relationship Id="rId4" Type="http://schemas.openxmlformats.org/officeDocument/2006/relationships/image" Target="../media/image75.gif"/><Relationship Id="rId9" Type="http://schemas.openxmlformats.org/officeDocument/2006/relationships/image" Target="../media/image80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8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1;&#1077;&#1085;&#1072;\&#1044;&#1077;&#1090;&#1089;&#1082;&#1080;&#1077;%20&#1087;&#1088;&#1077;&#1079;&#1077;&#1085;&#1090;&#1072;&#1094;&#1080;&#1080;\&#1053;&#1072;&#1096;&#1080;\&#1052;&#1085;&#1086;&#1075;&#1086;&#1079;&#1085;&#1072;&#1095;&#1085;&#1099;&#1077;%20&#1089;&#1083;&#1086;&#1074;&#1072;\002.mp3" TargetMode="Externa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8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1;&#1077;&#1085;&#1072;\&#1044;&#1077;&#1090;&#1089;&#1082;&#1080;&#1077;%20&#1087;&#1088;&#1077;&#1079;&#1077;&#1085;&#1090;&#1072;&#1094;&#1080;&#1080;\&#1053;&#1072;&#1096;&#1080;\&#1052;&#1085;&#1086;&#1075;&#1086;&#1079;&#1085;&#1072;&#1095;&#1085;&#1099;&#1077;%20&#1089;&#1083;&#1086;&#1074;&#1072;\002.mp3" TargetMode="Externa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1;&#1077;&#1085;&#1072;\&#1044;&#1077;&#1090;&#1089;&#1082;&#1080;&#1077;%20&#1087;&#1088;&#1077;&#1079;&#1077;&#1085;&#1090;&#1072;&#1094;&#1080;&#1080;\&#1053;&#1072;&#1096;&#1080;\&#1052;&#1085;&#1086;&#1075;&#1086;&#1079;&#1085;&#1072;&#1095;&#1085;&#1099;&#1077;%20&#1089;&#1083;&#1086;&#1074;&#1072;\002.mp3" TargetMode="External"/><Relationship Id="rId6" Type="http://schemas.openxmlformats.org/officeDocument/2006/relationships/image" Target="../media/image90.gif"/><Relationship Id="rId5" Type="http://schemas.openxmlformats.org/officeDocument/2006/relationships/image" Target="../media/image89.gif"/><Relationship Id="rId4" Type="http://schemas.openxmlformats.org/officeDocument/2006/relationships/image" Target="../media/image88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&#1051;&#1077;&#1085;&#1072;\&#1044;&#1077;&#1090;&#1089;&#1082;&#1080;&#1077;%20&#1087;&#1088;&#1077;&#1079;&#1077;&#1085;&#1090;&#1072;&#1094;&#1080;&#1080;\&#1053;&#1072;&#1096;&#1080;\&#1052;&#1085;&#1086;&#1075;&#1086;&#1079;&#1085;&#1072;&#1095;&#1085;&#1099;&#1077;%20&#1089;&#1083;&#1086;&#1074;&#1072;\002.mp3" TargetMode="External"/><Relationship Id="rId6" Type="http://schemas.openxmlformats.org/officeDocument/2006/relationships/image" Target="../media/image90.gif"/><Relationship Id="rId5" Type="http://schemas.openxmlformats.org/officeDocument/2006/relationships/image" Target="../media/image89.gif"/><Relationship Id="rId4" Type="http://schemas.openxmlformats.org/officeDocument/2006/relationships/image" Target="../media/image8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7"/>
          <p:cNvSpPr txBox="1">
            <a:spLocks noChangeArrowheads="1"/>
          </p:cNvSpPr>
          <p:nvPr/>
        </p:nvSpPr>
        <p:spPr bwMode="auto">
          <a:xfrm>
            <a:off x="1571625" y="3429000"/>
            <a:ext cx="6643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7030A0"/>
                </a:solidFill>
                <a:latin typeface="Calibri" pitchFamily="34" charset="0"/>
              </a:rPr>
              <a:t>   </a:t>
            </a:r>
          </a:p>
        </p:txBody>
      </p:sp>
      <p:pic>
        <p:nvPicPr>
          <p:cNvPr id="14338" name="Picture 2" descr="C:\Documents and Settings\Кирилл\Рабочий стол\Рабочий стол\МАМА\анимация\2137a0b44f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74188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86116" y="1428736"/>
            <a:ext cx="3857652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u="sng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«В мире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         </a:t>
            </a:r>
            <a:r>
              <a:rPr lang="ru-RU" sz="6000" b="1" u="sng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слов</a:t>
            </a:r>
            <a:r>
              <a:rPr lang="ru-RU" sz="60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»</a:t>
            </a: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340" name="TextBox 10"/>
          <p:cNvSpPr txBox="1">
            <a:spLocks noChangeArrowheads="1"/>
          </p:cNvSpPr>
          <p:nvPr/>
        </p:nvSpPr>
        <p:spPr bwMode="auto">
          <a:xfrm>
            <a:off x="5292725" y="3573463"/>
            <a:ext cx="3024188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(многозначные слова)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>
            <a:off x="3000375" y="-142875"/>
            <a:ext cx="26114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u="sng">
                <a:solidFill>
                  <a:srgbClr val="C00000"/>
                </a:solidFill>
                <a:latin typeface="Calibri" pitchFamily="34" charset="0"/>
              </a:rPr>
              <a:t>Ножка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28813" y="785813"/>
            <a:ext cx="4935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У кого или чего есть «ножка»?</a:t>
            </a:r>
          </a:p>
        </p:txBody>
      </p:sp>
      <p:pic>
        <p:nvPicPr>
          <p:cNvPr id="1026" name="Picture 2" descr="C:\Documents and Settings\Кирилл\Рабочий стол\Рабочий стол\МАМА\природа, фото\0_16bdb_2abf6786_-1-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2617" y="1278629"/>
            <a:ext cx="1805018" cy="2407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Кирилл\Рабочий стол\Рабочий стол\МАМА\природа, фото\0_29f7f_206119b7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96780" y="1276218"/>
            <a:ext cx="1787559" cy="2340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Documents and Settings\Кирилл\Рабочий стол\Рабочий стол\МАМА\природа, фото\0_2173f_febe4682_-1-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53093" y="4352681"/>
            <a:ext cx="2594688" cy="1946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Documents and Settings\Кирилл\Рабочий стол\Рабочий стол\МАМА\природа, фото\0_12809_49dd190a_XL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88581" y="1205906"/>
            <a:ext cx="2070247" cy="22685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1" name="Picture 7" descr="C:\Documents and Settings\Кирилл\Рабочий стол\Рабочий стол\МАМА\природа, фото\0_90fc_289c6688_XL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30531" y="4205724"/>
            <a:ext cx="2758769" cy="2004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1500" y="3789363"/>
            <a:ext cx="1420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У лампы,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29000" y="3789363"/>
            <a:ext cx="1535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у кресла</a:t>
            </a:r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,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58000" y="3429000"/>
            <a:ext cx="157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у гриба,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43063" y="6237288"/>
            <a:ext cx="185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у малыша,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929313" y="6308725"/>
            <a:ext cx="2000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у стола.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6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800" decel="100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"/>
          <p:cNvSpPr txBox="1">
            <a:spLocks noChangeArrowheads="1"/>
          </p:cNvSpPr>
          <p:nvPr/>
        </p:nvSpPr>
        <p:spPr bwMode="auto">
          <a:xfrm>
            <a:off x="3000375" y="-142875"/>
            <a:ext cx="4572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u="sng">
                <a:solidFill>
                  <a:srgbClr val="C00000"/>
                </a:solidFill>
                <a:latin typeface="Calibri" pitchFamily="34" charset="0"/>
              </a:rPr>
              <a:t>Разбить</a:t>
            </a:r>
          </a:p>
        </p:txBody>
      </p:sp>
      <p:pic>
        <p:nvPicPr>
          <p:cNvPr id="2050" name="Picture 2" descr="C:\Documents and Settings\Кирилл\Рабочий стол\Рабочий стол\МАМА\природа, фото\0_2296c_d986f7fa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143248"/>
            <a:ext cx="4515061" cy="324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C:\Documents and Settings\Кирилл\Рабочий стол\Рабочий стол\МАМА\природа, фото\116040490276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928670"/>
            <a:ext cx="4176000" cy="313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428750"/>
            <a:ext cx="50673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Вечером девочка Мила</a:t>
            </a:r>
          </a:p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В садике клумбу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разбила.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57750" y="4643438"/>
            <a:ext cx="42862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Брат её, мальчик Иван</a:t>
            </a:r>
          </a:p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Тоже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разбил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…стакан!</a:t>
            </a:r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285750"/>
            <a:ext cx="9064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5" y="2428875"/>
            <a:ext cx="9064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1"/>
          <p:cNvSpPr txBox="1">
            <a:spLocks noChangeArrowheads="1"/>
          </p:cNvSpPr>
          <p:nvPr/>
        </p:nvSpPr>
        <p:spPr bwMode="auto">
          <a:xfrm>
            <a:off x="3429000" y="-142875"/>
            <a:ext cx="4000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u="sng">
                <a:solidFill>
                  <a:srgbClr val="C00000"/>
                </a:solidFill>
                <a:latin typeface="Calibri" pitchFamily="34" charset="0"/>
              </a:rPr>
              <a:t>Идёт:</a:t>
            </a:r>
          </a:p>
        </p:txBody>
      </p:sp>
      <p:pic>
        <p:nvPicPr>
          <p:cNvPr id="3686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500063"/>
            <a:ext cx="9064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88" y="928688"/>
            <a:ext cx="9064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88" y="500063"/>
            <a:ext cx="9064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50" y="928688"/>
            <a:ext cx="9064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Кирилл\Рабочий стол\Рабочий стол\МАМА\природа, фото\0_2a306_c839f341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428868"/>
            <a:ext cx="2976000" cy="2232000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softEdge rad="112500"/>
          </a:effectLst>
        </p:spPr>
      </p:pic>
      <p:pic>
        <p:nvPicPr>
          <p:cNvPr id="1027" name="Picture 3" descr="C:\Documents and Settings\Кирилл\Рабочий стол\Рабочий стол\МАМА\природа, фото\0_1388d_a9ea60e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2357430"/>
            <a:ext cx="3077141" cy="2518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Кирилл\Рабочий стол\Рабочий стол\МАМА\природа, фото\0_26397_97a5adbe_XL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71451" y="4214343"/>
            <a:ext cx="2082778" cy="2233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Кирилл\Рабочий стол\Рабочий стол\МАМА\природа, фото\0_8313_1e8a742e_XL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6920992" y="4277826"/>
            <a:ext cx="2286016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трелка вниз 10"/>
          <p:cNvSpPr/>
          <p:nvPr/>
        </p:nvSpPr>
        <p:spPr>
          <a:xfrm>
            <a:off x="785813" y="1571625"/>
            <a:ext cx="484187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3429000" y="2071688"/>
            <a:ext cx="484188" cy="2192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5643563" y="1571625"/>
            <a:ext cx="484187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7929563" y="2071688"/>
            <a:ext cx="484187" cy="23352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85813" y="4572000"/>
            <a:ext cx="1025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снег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57813" y="4643438"/>
            <a:ext cx="1381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дождь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916238" y="6338888"/>
            <a:ext cx="1636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человек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429500" y="6286500"/>
            <a:ext cx="1571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время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/>
          <p:cNvSpPr txBox="1">
            <a:spLocks noChangeArrowheads="1"/>
          </p:cNvSpPr>
          <p:nvPr/>
        </p:nvSpPr>
        <p:spPr bwMode="auto">
          <a:xfrm>
            <a:off x="3214688" y="-142875"/>
            <a:ext cx="45005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u="sng">
                <a:solidFill>
                  <a:srgbClr val="C00000"/>
                </a:solidFill>
                <a:latin typeface="Calibri" pitchFamily="34" charset="0"/>
              </a:rPr>
              <a:t>Растёт:</a:t>
            </a:r>
          </a:p>
        </p:txBody>
      </p:sp>
      <p:pic>
        <p:nvPicPr>
          <p:cNvPr id="1026" name="Picture 2" descr="C:\Documents and Settings\Кирилл\Рабочий стол\Рабочий стол\МАМА\природа, фото\0_12311_421b797a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857364"/>
            <a:ext cx="2756421" cy="20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285750"/>
            <a:ext cx="6953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857750"/>
            <a:ext cx="6953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0" y="785813"/>
            <a:ext cx="6953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48675" y="4857750"/>
            <a:ext cx="6953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75" y="285750"/>
            <a:ext cx="6953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Кирилл\Рабочий стол\Рабочий стол\МАМА\природа, фото\0_2408e_1cc961e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7554" y="2071678"/>
            <a:ext cx="2731461" cy="20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Кирилл\Рабочий стол\Рабочий стол\МАМА\природа, фото\0_6469_bc27ac8e_XL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04000" y="1928802"/>
            <a:ext cx="2640000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Кирилл\Рабочий стол\Рабочий стол\МАМА\природа, фото\0_d351_a513ac2d_XL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57356" y="4429132"/>
            <a:ext cx="2272589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Кирилл\Рабочий стол\Рабочий стол\МАМА\анимация\ogur0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429256" y="4286256"/>
            <a:ext cx="1598156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Documents and Settings\Кирилл\Рабочий стол\Рабочий стол\МАМА\анимация\jablok09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57950" y="5454000"/>
            <a:ext cx="1560753" cy="14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трелка вниз 13"/>
          <p:cNvSpPr/>
          <p:nvPr/>
        </p:nvSpPr>
        <p:spPr>
          <a:xfrm>
            <a:off x="1285875" y="1143000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4429125" y="1643063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7715250" y="1143000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857250" y="507206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Стрелка влево 17"/>
          <p:cNvSpPr/>
          <p:nvPr/>
        </p:nvSpPr>
        <p:spPr>
          <a:xfrm>
            <a:off x="7429500" y="5072063"/>
            <a:ext cx="977900" cy="484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42875" y="3857625"/>
            <a:ext cx="3113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ягоды, грибы, цветы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071938" y="3929063"/>
            <a:ext cx="1571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дерево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858000" y="3786188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дом (строится)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857375" y="6286500"/>
            <a:ext cx="2924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дети, животные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286375" y="5929313"/>
            <a:ext cx="1206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овощи,</a:t>
            </a:r>
          </a:p>
          <a:p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фрукты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1"/>
          <p:cNvSpPr txBox="1">
            <a:spLocks noChangeArrowheads="1"/>
          </p:cNvSpPr>
          <p:nvPr/>
        </p:nvSpPr>
        <p:spPr bwMode="auto">
          <a:xfrm>
            <a:off x="2928938" y="-214313"/>
            <a:ext cx="5214937" cy="110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u="sng">
                <a:solidFill>
                  <a:srgbClr val="C00000"/>
                </a:solidFill>
                <a:latin typeface="Calibri" pitchFamily="34" charset="0"/>
              </a:rPr>
              <a:t>Бежит:</a:t>
            </a:r>
          </a:p>
        </p:txBody>
      </p:sp>
      <p:pic>
        <p:nvPicPr>
          <p:cNvPr id="2050" name="Picture 2" descr="C:\Documents and Settings\Кирилл\Рабочий стол\Рабочий стол\МАМА\природа, фото\0_2c930_87356fad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500174"/>
            <a:ext cx="2525266" cy="234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C:\Documents and Settings\Кирилл\Рабочий стол\Рабочий стол\МАМА\природа, фото\0_11efb_6c707f39_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1500174"/>
            <a:ext cx="2809527" cy="21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2" name="Picture 4" descr="C:\Documents and Settings\Кирилл\Рабочий стол\Рабочий стол\МАМА\природа, фото\0_3021a_f1c16f42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71736" y="3643314"/>
            <a:ext cx="2165670" cy="280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3" name="Picture 5" descr="C:\Documents and Settings\Кирилл\Рабочий стол\Рабочий стол\МАМА\природа, фото\0_28351_bd030080_XL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22" y="4214818"/>
            <a:ext cx="2880000" cy="216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142875"/>
            <a:ext cx="6953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5" y="857250"/>
            <a:ext cx="6953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13" y="142875"/>
            <a:ext cx="6953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25" y="1000125"/>
            <a:ext cx="6953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низ 10"/>
          <p:cNvSpPr/>
          <p:nvPr/>
        </p:nvSpPr>
        <p:spPr>
          <a:xfrm>
            <a:off x="1143000" y="1000125"/>
            <a:ext cx="484188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6000750" y="1000125"/>
            <a:ext cx="484188" cy="612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3429000" y="1714500"/>
            <a:ext cx="484188" cy="1944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8001000" y="1857375"/>
            <a:ext cx="484188" cy="2700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0125" y="3571875"/>
            <a:ext cx="1643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7030A0"/>
                </a:solidFill>
                <a:latin typeface="Calibri" pitchFamily="34" charset="0"/>
              </a:rPr>
              <a:t>река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572125" y="3714750"/>
            <a:ext cx="1785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7030A0"/>
                </a:solidFill>
                <a:latin typeface="Calibri" pitchFamily="34" charset="0"/>
              </a:rPr>
              <a:t>время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928938" y="6286500"/>
            <a:ext cx="16367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7030A0"/>
                </a:solidFill>
                <a:latin typeface="Calibri" pitchFamily="34" charset="0"/>
              </a:rPr>
              <a:t>человек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643688" y="6286500"/>
            <a:ext cx="2500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7030A0"/>
                </a:solidFill>
                <a:latin typeface="Calibri" pitchFamily="34" charset="0"/>
              </a:rPr>
              <a:t>молоко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1"/>
          <p:cNvSpPr txBox="1">
            <a:spLocks noChangeArrowheads="1"/>
          </p:cNvSpPr>
          <p:nvPr/>
        </p:nvSpPr>
        <p:spPr bwMode="auto">
          <a:xfrm>
            <a:off x="3429000" y="-214313"/>
            <a:ext cx="4714875" cy="110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u="sng">
                <a:solidFill>
                  <a:srgbClr val="C00000"/>
                </a:solidFill>
                <a:latin typeface="Calibri" pitchFamily="34" charset="0"/>
              </a:rPr>
              <a:t>Летит:</a:t>
            </a:r>
          </a:p>
        </p:txBody>
      </p:sp>
      <p:pic>
        <p:nvPicPr>
          <p:cNvPr id="1027" name="Picture 3" descr="C:\Documents and Settings\Кирилл\Рабочий стол\Рабочий стол\МАМА\природа, фото\0_76c1_e47f3b6f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3357562"/>
            <a:ext cx="3351740" cy="291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8" name="Picture 4" descr="C:\Documents and Settings\Кирилл\Рабочий стол\Рабочий стол\МАМА\природа, фото\0_29d99_c7db886e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785794"/>
            <a:ext cx="3092005" cy="23574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9" name="Picture 5" descr="C:\Documents and Settings\Кирилл\Рабочий стол\Рабочий стол\МАМА\природа, фото\0_319b9_d350db5a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3786190"/>
            <a:ext cx="3441618" cy="24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0" name="Picture 6" descr="C:\Documents and Settings\Кирилл\Рабочий стол\Рабочий стол\МАМА\фото транспорта\150166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86446" y="785794"/>
            <a:ext cx="3187913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5" y="2071688"/>
            <a:ext cx="84613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75" y="4857750"/>
            <a:ext cx="84613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88" y="1285875"/>
            <a:ext cx="8461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5" y="3643313"/>
            <a:ext cx="84613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85875" y="3071813"/>
            <a:ext cx="1643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птица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57938" y="2928938"/>
            <a:ext cx="2143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самолёт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6215063"/>
            <a:ext cx="5967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машина (очень быстро едет)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643563" y="6215063"/>
            <a:ext cx="3214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человек (падает)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1"/>
          <p:cNvSpPr txBox="1">
            <a:spLocks noChangeArrowheads="1"/>
          </p:cNvSpPr>
          <p:nvPr/>
        </p:nvSpPr>
        <p:spPr bwMode="auto">
          <a:xfrm>
            <a:off x="3143250" y="-214313"/>
            <a:ext cx="5072063" cy="101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u="sng">
                <a:solidFill>
                  <a:srgbClr val="C00000"/>
                </a:solidFill>
                <a:latin typeface="Calibri" pitchFamily="34" charset="0"/>
              </a:rPr>
              <a:t>Золотой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2875" y="714375"/>
            <a:ext cx="41433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Стало вдруг </a:t>
            </a:r>
          </a:p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       светлее вдвое,</a:t>
            </a:r>
          </a:p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Двор весь</a:t>
            </a:r>
          </a:p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в солнечных лучах.</a:t>
            </a:r>
          </a:p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Это платье </a:t>
            </a:r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золотое</a:t>
            </a:r>
          </a:p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У берёзы на плечах.</a:t>
            </a:r>
          </a:p>
        </p:txBody>
      </p:sp>
      <p:pic>
        <p:nvPicPr>
          <p:cNvPr id="2050" name="Picture 2" descr="C:\Documents and Settings\Кирилл\Рабочий стол\Рабочий стол\МАМА\природа, фото\0_2736d_9128e62d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0384" y="3231432"/>
            <a:ext cx="3427014" cy="25582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71875" y="3857625"/>
            <a:ext cx="40767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Колечко, колечко,</a:t>
            </a:r>
          </a:p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Выйди на </a:t>
            </a:r>
          </a:p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         крылечко!</a:t>
            </a:r>
          </a:p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А колечко </a:t>
            </a:r>
          </a:p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      не простое –</a:t>
            </a:r>
          </a:p>
          <a:p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Золотое!</a:t>
            </a:r>
          </a:p>
        </p:txBody>
      </p:sp>
      <p:pic>
        <p:nvPicPr>
          <p:cNvPr id="2051" name="Picture 3" descr="C:\Documents and Settings\Кирилл\Рабочий стол\Рабочий стол\МАМА\природа, фото\0_26ae9_b96e2632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857232"/>
            <a:ext cx="3132000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86500" y="1571625"/>
            <a:ext cx="28638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Говорят, у мамы</a:t>
            </a:r>
          </a:p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Руки не простые.</a:t>
            </a:r>
          </a:p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Говорят, у мамы</a:t>
            </a:r>
          </a:p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Руки </a:t>
            </a:r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золотые</a:t>
            </a:r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!</a:t>
            </a:r>
          </a:p>
        </p:txBody>
      </p:sp>
      <p:pic>
        <p:nvPicPr>
          <p:cNvPr id="2052" name="Picture 4" descr="C:\Documents and Settings\Кирилл\Рабочий стол\Рабочий стол\МАМА\природа, фото\0_19de_c70487fc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36" y="3857628"/>
            <a:ext cx="3000364" cy="259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63" y="642938"/>
            <a:ext cx="84613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2928938"/>
            <a:ext cx="84613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25" y="142875"/>
            <a:ext cx="84613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/>
          <p:cNvSpPr txBox="1">
            <a:spLocks noChangeArrowheads="1"/>
          </p:cNvSpPr>
          <p:nvPr/>
        </p:nvSpPr>
        <p:spPr bwMode="auto">
          <a:xfrm>
            <a:off x="1857375" y="0"/>
            <a:ext cx="6643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u="sng">
                <a:solidFill>
                  <a:srgbClr val="7030A0"/>
                </a:solidFill>
                <a:latin typeface="Calibri" pitchFamily="34" charset="0"/>
              </a:rPr>
              <a:t>А теперь давайте поиграем!</a:t>
            </a:r>
          </a:p>
        </p:txBody>
      </p:sp>
      <p:sp>
        <p:nvSpPr>
          <p:cNvPr id="47106" name="TextBox 2"/>
          <p:cNvSpPr txBox="1">
            <a:spLocks noChangeArrowheads="1"/>
          </p:cNvSpPr>
          <p:nvPr/>
        </p:nvSpPr>
        <p:spPr bwMode="auto">
          <a:xfrm>
            <a:off x="2857500" y="714375"/>
            <a:ext cx="5214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u="sng">
                <a:solidFill>
                  <a:srgbClr val="C00000"/>
                </a:solidFill>
                <a:latin typeface="Calibri" pitchFamily="34" charset="0"/>
              </a:rPr>
              <a:t>Игра «Заселяем дом»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28938" y="4714875"/>
            <a:ext cx="1357312" cy="13573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250" y="4786313"/>
            <a:ext cx="1357313" cy="128587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28938" y="3643313"/>
            <a:ext cx="1357312" cy="121443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6250" y="3643313"/>
            <a:ext cx="1357313" cy="121443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28938" y="2571750"/>
            <a:ext cx="1414462" cy="10795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6250" y="2571750"/>
            <a:ext cx="1357313" cy="10795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Трапеция 10"/>
          <p:cNvSpPr/>
          <p:nvPr/>
        </p:nvSpPr>
        <p:spPr>
          <a:xfrm>
            <a:off x="2857500" y="1357313"/>
            <a:ext cx="2857500" cy="1216025"/>
          </a:xfrm>
          <a:prstGeom prst="trapezoid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3132138" y="2565400"/>
            <a:ext cx="1042987" cy="1042988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4429125" y="2571750"/>
            <a:ext cx="1042988" cy="1042988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3143250" y="3714750"/>
            <a:ext cx="1042988" cy="1042988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4429125" y="3714750"/>
            <a:ext cx="1042988" cy="1042988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3143250" y="4929188"/>
            <a:ext cx="1042988" cy="1042987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4429125" y="4929188"/>
            <a:ext cx="1042988" cy="1042987"/>
          </a:xfrm>
          <a:prstGeom prst="actionButtonBlan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786438" y="2571750"/>
            <a:ext cx="3487737" cy="3260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984807"/>
                </a:solidFill>
                <a:latin typeface="Calibri" pitchFamily="34" charset="0"/>
              </a:rPr>
              <a:t>Вот стоит высокий дом,</a:t>
            </a:r>
          </a:p>
          <a:p>
            <a:r>
              <a:rPr lang="ru-RU" sz="2000" b="1">
                <a:solidFill>
                  <a:srgbClr val="984807"/>
                </a:solidFill>
                <a:latin typeface="Calibri" pitchFamily="34" charset="0"/>
              </a:rPr>
              <a:t>Новоселье скоро в нём.</a:t>
            </a:r>
          </a:p>
          <a:p>
            <a:r>
              <a:rPr lang="ru-RU" sz="2000" b="1">
                <a:solidFill>
                  <a:srgbClr val="984807"/>
                </a:solidFill>
                <a:latin typeface="Calibri" pitchFamily="34" charset="0"/>
              </a:rPr>
              <a:t>Ты подумай, не спеши,</a:t>
            </a:r>
          </a:p>
          <a:p>
            <a:r>
              <a:rPr lang="ru-RU" sz="2000" b="1">
                <a:solidFill>
                  <a:srgbClr val="984807"/>
                </a:solidFill>
                <a:latin typeface="Calibri" pitchFamily="34" charset="0"/>
              </a:rPr>
              <a:t>И жильцов в дом</a:t>
            </a:r>
          </a:p>
          <a:p>
            <a:r>
              <a:rPr lang="ru-RU" sz="2000" b="1">
                <a:solidFill>
                  <a:srgbClr val="984807"/>
                </a:solidFill>
                <a:latin typeface="Calibri" pitchFamily="34" charset="0"/>
              </a:rPr>
              <a:t>                             засели!</a:t>
            </a:r>
          </a:p>
          <a:p>
            <a:pPr>
              <a:buFontTx/>
              <a:buChar char="-"/>
            </a:pPr>
            <a:r>
              <a:rPr lang="ru-RU" sz="2000" b="1">
                <a:solidFill>
                  <a:srgbClr val="984807"/>
                </a:solidFill>
                <a:latin typeface="Calibri" pitchFamily="34" charset="0"/>
              </a:rPr>
              <a:t>В этом доме живут…</a:t>
            </a:r>
          </a:p>
          <a:p>
            <a:r>
              <a:rPr lang="ru-RU" sz="2000" b="1">
                <a:solidFill>
                  <a:srgbClr val="984807"/>
                </a:solidFill>
                <a:latin typeface="Calibri" pitchFamily="34" charset="0"/>
              </a:rPr>
              <a:t>   </a:t>
            </a:r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«ручки».</a:t>
            </a:r>
          </a:p>
          <a:p>
            <a:endParaRPr lang="ru-RU" sz="2000" b="1">
              <a:solidFill>
                <a:srgbClr val="984807"/>
              </a:solidFill>
              <a:latin typeface="Calibri" pitchFamily="34" charset="0"/>
            </a:endParaRPr>
          </a:p>
          <a:p>
            <a:endParaRPr lang="ru-RU" sz="2400" b="1">
              <a:solidFill>
                <a:srgbClr val="984807"/>
              </a:solidFill>
              <a:latin typeface="Calibri" pitchFamily="34" charset="0"/>
            </a:endParaRPr>
          </a:p>
          <a:p>
            <a:endParaRPr lang="ru-RU" sz="2400" b="1">
              <a:solidFill>
                <a:srgbClr val="984807"/>
              </a:solidFill>
              <a:latin typeface="Calibri" pitchFamily="34" charset="0"/>
            </a:endParaRPr>
          </a:p>
        </p:txBody>
      </p:sp>
      <p:pic>
        <p:nvPicPr>
          <p:cNvPr id="3074" name="Picture 2" descr="C:\Documents and Settings\Кирилл\Рабочий стол\Рабочий стол\МАМА\анимация\coffe_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0"/>
            <a:ext cx="134461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Documents and Settings\Кирилл\Рабочий стол\Рабочий стол\МАМА\анимация\1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75" y="5572125"/>
            <a:ext cx="9239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3" name="Picture 4" descr="C:\Documents and Settings\Кирилл\Рабочий стол\Рабочий стол\МАМА\анимация\File218.gif">
            <a:hlinkClick r:id="rId5" action="ppaction://hlinksldjump">
              <a:snd r:embed="rId6" name="camera.wav"/>
            </a:hlinkClick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88" y="37861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Documents and Settings\Кирилл\Рабочий стол\Рабочий стол\МАМА\анимация\Cartoon-Clipart-Free-10.gif"/>
          <p:cNvPicPr>
            <a:picLocks noChangeAspect="1" noChangeArrowheads="1"/>
          </p:cNvPicPr>
          <p:nvPr/>
        </p:nvPicPr>
        <p:blipFill>
          <a:blip r:embed="rId8"/>
          <a:srcRect l="5608" r="10271" b="6293"/>
          <a:stretch>
            <a:fillRect/>
          </a:stretch>
        </p:blipFill>
        <p:spPr bwMode="auto">
          <a:xfrm>
            <a:off x="142875" y="3071813"/>
            <a:ext cx="107156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C:\Documents and Settings\Кирилл\Рабочий стол\Рабочий стол\МАМА\анимация\8888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3" y="5286375"/>
            <a:ext cx="13716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C:\Documents and Settings\Кирилл\Рабочий стол\Рабочий стол\МАМА\анимация\ещшго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72438" y="5286375"/>
            <a:ext cx="914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C:\Documents and Settings\Кирилл\Рабочий стол\Рабочий стол\МАМА\анимация\Cartoon-Clipart-Free-60.gif"/>
          <p:cNvPicPr>
            <a:picLocks noChangeAspect="1" noChangeArrowheads="1"/>
          </p:cNvPicPr>
          <p:nvPr/>
        </p:nvPicPr>
        <p:blipFill>
          <a:blip r:embed="rId11"/>
          <a:srcRect t="10667" b="12517"/>
          <a:stretch>
            <a:fillRect/>
          </a:stretch>
        </p:blipFill>
        <p:spPr bwMode="auto">
          <a:xfrm>
            <a:off x="1500188" y="2286000"/>
            <a:ext cx="11160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Стрелка вправо 26">
            <a:hlinkClick r:id="" action="ppaction://hlinkshowjump?jump=nextslide"/>
          </p:cNvPr>
          <p:cNvSpPr/>
          <p:nvPr/>
        </p:nvSpPr>
        <p:spPr>
          <a:xfrm>
            <a:off x="7929563" y="78581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7129" name="Picture 2" descr="C:\Documents and Settings\Кирилл\Рабочий стол\Рабочий стол\МАМА\анимация\гриб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56325" y="5229225"/>
            <a:ext cx="10382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99 0.02662 C 0.15295 0.09745 0.27309 0.16828 0.32118 0.196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C 0.07517 0.09144 0.15035 0.18287 0.18056 0.2196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48148E-6 C 0.19566 -0.03565 0.39149 -0.07107 0.46788 -0.08565 C 0.54427 -0.10023 0.45989 -0.08704 0.45833 -0.08727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0.00625 C 0.14514 -0.08009 0.31406 -0.16597 0.39392 -0.20578 C 0.47344 -0.2456 0.44444 -0.22847 0.45451 -0.2331 " pathEditMode="relative" rAng="0" ptsTypes="aaA">
                                      <p:cBhvr>
                                        <p:cTn id="21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0" y="-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92593E-6 C 0.0625 -0.03703 0.12517 -0.07407 0.15 -0.08888 " pathEditMode="relative" ptsTypes="aA">
                                      <p:cBhvr>
                                        <p:cTn id="2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6 C -0.16215 -0.02246 -0.32413 -0.04491 -0.38923 -0.05394 " pathEditMode="relative" ptsTypes="aA">
                                      <p:cBhvr>
                                        <p:cTn id="31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C00000"/>
                </a:solidFill>
                <a:latin typeface="Calibri" pitchFamily="34" charset="0"/>
              </a:rPr>
              <a:t>           </a:t>
            </a:r>
            <a:r>
              <a:rPr lang="ru-RU" sz="5400" b="1" u="sng">
                <a:solidFill>
                  <a:srgbClr val="C00000"/>
                </a:solidFill>
                <a:latin typeface="Calibri" pitchFamily="34" charset="0"/>
              </a:rPr>
              <a:t>Игра «Найди пару»</a:t>
            </a:r>
          </a:p>
          <a:p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       (предметам в левой колонке найдите пару в правой колонке) </a:t>
            </a:r>
          </a:p>
        </p:txBody>
      </p:sp>
      <p:pic>
        <p:nvPicPr>
          <p:cNvPr id="49154" name="Picture 3" descr="C:\Documents and Settings\Кирилл\Рабочий стол\Рабочий стол\МАМА\анимация\f225f56e7ec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8" y="2571750"/>
            <a:ext cx="836612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5" descr="C:\Documents and Settings\Кирилл\Рабочий стол\Рабочий стол\МАМА\анимация\сссс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500" y="5286375"/>
            <a:ext cx="144780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7" descr="C:\Documents and Settings\Кирилл\Рабочий стол\Рабочий стол\МАМА\анимация\aa4f8126777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75" y="2500313"/>
            <a:ext cx="9334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9" descr="C:\Documents and Settings\Кирилл\Рабочий стол\Рабочий стол\МАМА\анимация\be76f52bf2bc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75" y="4143375"/>
            <a:ext cx="17462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11" descr="C:\Documents and Settings\Кирилл\Рабочий стол\Рабочий стол\МАМА\анимация\white onion copy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86438" y="1285875"/>
            <a:ext cx="10366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13" descr="C:\Documents and Settings\Кирилл\Рабочий стол\Рабочий стол\МАМА\анимация\d01a44350734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86375" y="5572125"/>
            <a:ext cx="243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15" descr="C:\Documents and Settings\Кирилл\Рабочий стол\Рабочий стол\МАМА\анимация\8888888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14500" y="1428750"/>
            <a:ext cx="12573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16" descr="C:\Documents and Settings\Кирилл\Рабочий стол\Рабочий стол\МАМА\анимация\гриб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29313" y="4000500"/>
            <a:ext cx="10699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0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214313" y="6429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7929563" y="28575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9170" name="Picture 3" descr="C:\Documents and Settings\Кирилл\Рабочий стол\Рабочий стол\МАМА\анимация\f225f56e7ec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1838" y="2787650"/>
            <a:ext cx="836612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0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C00000"/>
                </a:solidFill>
                <a:latin typeface="Calibri" pitchFamily="34" charset="0"/>
              </a:rPr>
              <a:t>           </a:t>
            </a:r>
            <a:r>
              <a:rPr lang="ru-RU" sz="5400" b="1" u="sng">
                <a:solidFill>
                  <a:srgbClr val="C00000"/>
                </a:solidFill>
                <a:latin typeface="Calibri" pitchFamily="34" charset="0"/>
              </a:rPr>
              <a:t>Игра «Найди пару»</a:t>
            </a:r>
          </a:p>
          <a:p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       (предметам в левой колонке найдите пару в правой колонке) </a:t>
            </a:r>
          </a:p>
        </p:txBody>
      </p:sp>
      <p:pic>
        <p:nvPicPr>
          <p:cNvPr id="65539" name="Picture 3" descr="C:\Documents and Settings\Кирилл\Рабочий стол\Рабочий стол\МАМА\анимация\f225f56e7ec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8" y="2571750"/>
            <a:ext cx="836612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5" descr="C:\Documents and Settings\Кирилл\Рабочий стол\Рабочий стол\МАМА\анимация\сссс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500" y="5286375"/>
            <a:ext cx="144780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7" descr="C:\Documents and Settings\Кирилл\Рабочий стол\Рабочий стол\МАМА\анимация\aa4f8126777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75" y="2500313"/>
            <a:ext cx="9334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9" descr="C:\Documents and Settings\Кирилл\Рабочий стол\Рабочий стол\МАМА\анимация\be76f52bf2bc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75" y="4143375"/>
            <a:ext cx="17462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11" descr="C:\Documents and Settings\Кирилл\Рабочий стол\Рабочий стол\МАМА\анимация\white onion copy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86438" y="1285875"/>
            <a:ext cx="10366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13" descr="C:\Documents and Settings\Кирилл\Рабочий стол\Рабочий стол\МАМА\анимация\d01a44350734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86375" y="5572125"/>
            <a:ext cx="243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5" name="Picture 15" descr="C:\Documents and Settings\Кирилл\Рабочий стол\Рабочий стол\МАМА\анимация\8888888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14500" y="1428750"/>
            <a:ext cx="12573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6" name="Picture 16" descr="C:\Documents and Settings\Кирилл\Рабочий стол\Рабочий стол\МАМА\анимация\гриб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29313" y="4000500"/>
            <a:ext cx="10699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Прямая со стрелкой 33"/>
          <p:cNvCxnSpPr/>
          <p:nvPr/>
        </p:nvCxnSpPr>
        <p:spPr>
          <a:xfrm rot="10800000">
            <a:off x="2857500" y="1785938"/>
            <a:ext cx="3171825" cy="1404937"/>
          </a:xfrm>
          <a:prstGeom prst="straightConnector1">
            <a:avLst/>
          </a:prstGeom>
          <a:ln w="762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2571750" y="3429000"/>
            <a:ext cx="3500438" cy="1357313"/>
          </a:xfrm>
          <a:prstGeom prst="straightConnector1">
            <a:avLst/>
          </a:prstGeom>
          <a:ln w="762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2428875" y="4643438"/>
            <a:ext cx="3429000" cy="1214437"/>
          </a:xfrm>
          <a:prstGeom prst="straightConnector1">
            <a:avLst/>
          </a:prstGeom>
          <a:ln w="762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 flipH="1" flipV="1">
            <a:off x="2393157" y="2250281"/>
            <a:ext cx="3714750" cy="3357563"/>
          </a:xfrm>
          <a:prstGeom prst="straightConnector1">
            <a:avLst/>
          </a:prstGeom>
          <a:ln w="762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929438" y="2428875"/>
            <a:ext cx="2214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C00000"/>
                </a:solidFill>
                <a:latin typeface="Calibri" pitchFamily="34" charset="0"/>
              </a:rPr>
              <a:t>Ура!!!</a:t>
            </a:r>
          </a:p>
        </p:txBody>
      </p:sp>
      <p:pic>
        <p:nvPicPr>
          <p:cNvPr id="16" name="0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214313" y="6429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7929563" y="28575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5554" name="Picture 3" descr="C:\Documents and Settings\Кирилл\Рабочий стол\Рабочий стол\МАМА\анимация\f225f56e7ec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1838" y="2787650"/>
            <a:ext cx="836612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790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Documents and Settings\Кирилл\Рабочий стол\Рабочий стол\МАМА\анимация\CL-24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78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7088" y="404813"/>
            <a:ext cx="7653337" cy="9461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Это город Словарик. Здесь живут слова.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         Давайте с ними познакомимся!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2643188"/>
            <a:ext cx="17526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13" y="2714625"/>
            <a:ext cx="17526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63713" y="4437063"/>
            <a:ext cx="5521325" cy="51911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latin typeface="+mn-lt"/>
                <a:cs typeface="+mn-cs"/>
              </a:rPr>
              <a:t>Это слова – близнецы.</a:t>
            </a:r>
            <a:endParaRPr lang="ru-RU" sz="2800" b="1" u="sng" dirty="0">
              <a:latin typeface="+mn-lt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0825" y="5516563"/>
            <a:ext cx="8893175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latin typeface="Calibri" pitchFamily="34" charset="0"/>
              </a:rPr>
              <a:t>        Они похожи, как две капли воды.</a:t>
            </a:r>
          </a:p>
          <a:p>
            <a:r>
              <a:rPr lang="ru-RU" sz="2800" b="1">
                <a:latin typeface="Calibri" pitchFamily="34" charset="0"/>
              </a:rPr>
              <a:t>Одинаково их пишут, одинаково их слышат.</a:t>
            </a:r>
          </a:p>
          <a:p>
            <a:r>
              <a:rPr lang="ru-RU" sz="2800" b="1">
                <a:latin typeface="Calibri" pitchFamily="34" charset="0"/>
              </a:rPr>
              <a:t>      Но обозначают они разные предметы.</a:t>
            </a:r>
          </a:p>
          <a:p>
            <a:endParaRPr lang="ru-RU" sz="2800" b="1">
              <a:latin typeface="Calibri" pitchFamily="34" charset="0"/>
            </a:endParaRPr>
          </a:p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Box 1"/>
          <p:cNvSpPr txBox="1">
            <a:spLocks noChangeArrowheads="1"/>
          </p:cNvSpPr>
          <p:nvPr/>
        </p:nvSpPr>
        <p:spPr bwMode="auto">
          <a:xfrm>
            <a:off x="1285875" y="-142875"/>
            <a:ext cx="7046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u="sng">
                <a:solidFill>
                  <a:srgbClr val="C00000"/>
                </a:solidFill>
                <a:latin typeface="Calibri" pitchFamily="34" charset="0"/>
              </a:rPr>
              <a:t>Игра «Что лишнее?»</a:t>
            </a:r>
          </a:p>
        </p:txBody>
      </p:sp>
      <p:sp>
        <p:nvSpPr>
          <p:cNvPr id="51202" name="TextBox 2"/>
          <p:cNvSpPr txBox="1">
            <a:spLocks noChangeArrowheads="1"/>
          </p:cNvSpPr>
          <p:nvPr/>
        </p:nvSpPr>
        <p:spPr bwMode="auto">
          <a:xfrm>
            <a:off x="1928813" y="785813"/>
            <a:ext cx="6429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Всё это «летит». Уберите лишнее.</a:t>
            </a:r>
          </a:p>
        </p:txBody>
      </p:sp>
      <p:pic>
        <p:nvPicPr>
          <p:cNvPr id="51203" name="Picture 3" descr="C:\Documents and Settings\Кирилл\Рабочий стол\Рабочий стол\МАМА\анимация\9ю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518025"/>
            <a:ext cx="1944688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Кирилл\Рабочий стол\Рабочий стол\МАМА\анимация\16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38" y="1357313"/>
            <a:ext cx="3149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6" descr="C:\Documents and Settings\Кирилл\Рабочий стол\Рабочий стол\МАМА\анимация\266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7754">
            <a:off x="6486525" y="2347913"/>
            <a:ext cx="21272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Documents and Settings\Кирилл\Рабочий стол\Рабочий стол\МАМА\анимация\Cartoon-Clipart-Free-01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b="7143"/>
          <a:stretch>
            <a:fillRect/>
          </a:stretch>
        </p:blipFill>
        <p:spPr bwMode="auto">
          <a:xfrm>
            <a:off x="1643042" y="4286256"/>
            <a:ext cx="1751481" cy="241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Documents and Settings\Кирилл\Рабочий стол\Рабочий стол\МАМА\анимация\коло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3" y="4714875"/>
            <a:ext cx="15398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C:\Documents and Settings\Кирилл\Рабочий стол\Рабочий стол\МАМА\анимация\Cars_18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2143116"/>
            <a:ext cx="2448000" cy="24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001000" y="714375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1210" name="Picture 2" descr="C:\Documents and Settings\Кирилл\Рабочий стол\Рабочий стол\МАМА\анимация\40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50" y="1357313"/>
            <a:ext cx="36353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1" name="Picture 3" descr="C:\Documents and Settings\Кирилл\Рабочий стол\Рабочий стол\МАМА\анимация\bestgif.narod.ru_5117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500" y="2643188"/>
            <a:ext cx="2620963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Box 1"/>
          <p:cNvSpPr txBox="1">
            <a:spLocks noChangeArrowheads="1"/>
          </p:cNvSpPr>
          <p:nvPr/>
        </p:nvSpPr>
        <p:spPr bwMode="auto">
          <a:xfrm>
            <a:off x="1285875" y="0"/>
            <a:ext cx="7132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u="sng">
                <a:solidFill>
                  <a:srgbClr val="C00000"/>
                </a:solidFill>
                <a:latin typeface="Calibri" pitchFamily="34" charset="0"/>
              </a:rPr>
              <a:t>Игра «Отгадай слово»</a:t>
            </a:r>
          </a:p>
        </p:txBody>
      </p:sp>
      <p:sp>
        <p:nvSpPr>
          <p:cNvPr id="53250" name="TextBox 2"/>
          <p:cNvSpPr txBox="1">
            <a:spLocks noChangeArrowheads="1"/>
          </p:cNvSpPr>
          <p:nvPr/>
        </p:nvSpPr>
        <p:spPr bwMode="auto">
          <a:xfrm>
            <a:off x="3357563" y="1071563"/>
            <a:ext cx="1857375" cy="457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Что это?</a:t>
            </a:r>
          </a:p>
        </p:txBody>
      </p:sp>
      <p:pic>
        <p:nvPicPr>
          <p:cNvPr id="53251" name="Picture 2" descr="C:\Documents and Settings\Кирилл\Рабочий стол\Рабочий стол\МАМА\анимация\dc0f45de31f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8375" y="4071938"/>
            <a:ext cx="3095625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3" descr="C:\Documents and Settings\Кирилл\Рабочий стол\Рабочий стол\МАМА\анимация\a0f87af0664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0438"/>
            <a:ext cx="3003550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4" descr="C:\Documents and Settings\Кирилл\Рабочий стол\Рабочий стол\МАМА\анимация\ттттт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2000250"/>
            <a:ext cx="12477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Documents and Settings\Кирилл\Рабочий стол\Рабочий стол\МАМА\природа, фото\0_10cd2_74b6ac73_XL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43240" y="3857628"/>
            <a:ext cx="3024000" cy="22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Documents and Settings\Кирилл\Рабочий стол\Рабочий стол\МАМА\природа, фото\0_16303_a1761d84_XL.jpe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92000" y="1214422"/>
            <a:ext cx="2052000" cy="273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643063" y="2000250"/>
            <a:ext cx="51435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072356" y="2570957"/>
            <a:ext cx="114141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6215857" y="2570956"/>
            <a:ext cx="1143000" cy="15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643063" y="3143250"/>
            <a:ext cx="51435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642519" y="2570956"/>
            <a:ext cx="1143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1928019" y="2570956"/>
            <a:ext cx="1143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2785269" y="2570956"/>
            <a:ext cx="1143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>
            <a:off x="4501357" y="2570956"/>
            <a:ext cx="1143000" cy="15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5358607" y="2570956"/>
            <a:ext cx="1143000" cy="15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0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14313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Стрелка вправо 24">
            <a:hlinkClick r:id="" action="ppaction://hlinkshowjump?jump=nextslide"/>
          </p:cNvPr>
          <p:cNvSpPr/>
          <p:nvPr/>
        </p:nvSpPr>
        <p:spPr>
          <a:xfrm>
            <a:off x="8001000" y="714375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02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1"/>
          <p:cNvSpPr txBox="1">
            <a:spLocks noChangeArrowheads="1"/>
          </p:cNvSpPr>
          <p:nvPr/>
        </p:nvSpPr>
        <p:spPr bwMode="auto">
          <a:xfrm>
            <a:off x="1285875" y="0"/>
            <a:ext cx="7132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u="sng">
                <a:solidFill>
                  <a:srgbClr val="C00000"/>
                </a:solidFill>
                <a:latin typeface="Calibri" pitchFamily="34" charset="0"/>
              </a:rPr>
              <a:t>Игра «Отгадай слово»</a:t>
            </a:r>
          </a:p>
        </p:txBody>
      </p:sp>
      <p:sp>
        <p:nvSpPr>
          <p:cNvPr id="63491" name="TextBox 2"/>
          <p:cNvSpPr txBox="1">
            <a:spLocks noChangeArrowheads="1"/>
          </p:cNvSpPr>
          <p:nvPr/>
        </p:nvSpPr>
        <p:spPr bwMode="auto">
          <a:xfrm>
            <a:off x="3357563" y="1071563"/>
            <a:ext cx="1857375" cy="457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Что это?</a:t>
            </a:r>
          </a:p>
        </p:txBody>
      </p:sp>
      <p:pic>
        <p:nvPicPr>
          <p:cNvPr id="63492" name="Picture 2" descr="C:\Documents and Settings\Кирилл\Рабочий стол\Рабочий стол\МАМА\анимация\dc0f45de31f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8375" y="4071938"/>
            <a:ext cx="3095625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3" descr="C:\Documents and Settings\Кирилл\Рабочий стол\Рабочий стол\МАМА\анимация\a0f87af0664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0438"/>
            <a:ext cx="3003550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4" descr="C:\Documents and Settings\Кирилл\Рабочий стол\Рабочий стол\МАМА\анимация\ттттт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2000250"/>
            <a:ext cx="12477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Documents and Settings\Кирилл\Рабочий стол\Рабочий стол\МАМА\природа, фото\0_10cd2_74b6ac73_XL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43240" y="3857628"/>
            <a:ext cx="3024000" cy="22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Documents and Settings\Кирилл\Рабочий стол\Рабочий стол\МАМА\природа, фото\0_16303_a1761d84_XL.jpe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92000" y="1214422"/>
            <a:ext cx="2052000" cy="273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643063" y="2000250"/>
            <a:ext cx="51435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072356" y="2570957"/>
            <a:ext cx="114141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6215857" y="2570956"/>
            <a:ext cx="1143000" cy="15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643063" y="3143250"/>
            <a:ext cx="51435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642519" y="2570956"/>
            <a:ext cx="1143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1928019" y="2570956"/>
            <a:ext cx="1143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2785269" y="2570956"/>
            <a:ext cx="1143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>
            <a:off x="4501357" y="2570956"/>
            <a:ext cx="1143000" cy="15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5358607" y="2570956"/>
            <a:ext cx="1143000" cy="15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643063" y="2000250"/>
            <a:ext cx="1066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>
                <a:solidFill>
                  <a:srgbClr val="FF0000"/>
                </a:solidFill>
                <a:latin typeface="Calibri" pitchFamily="34" charset="0"/>
              </a:rPr>
              <a:t>И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2643188" y="2000250"/>
            <a:ext cx="7715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>
                <a:solidFill>
                  <a:srgbClr val="FF0000"/>
                </a:solidFill>
                <a:latin typeface="Calibri" pitchFamily="34" charset="0"/>
              </a:rPr>
              <a:t>Г</a:t>
            </a:r>
          </a:p>
        </p:txBody>
      </p:sp>
      <p:sp>
        <p:nvSpPr>
          <p:cNvPr id="63508" name="TextBox 71"/>
          <p:cNvSpPr txBox="1">
            <a:spLocks noChangeArrowheads="1"/>
          </p:cNvSpPr>
          <p:nvPr/>
        </p:nvSpPr>
        <p:spPr bwMode="auto">
          <a:xfrm>
            <a:off x="3357563" y="2000250"/>
            <a:ext cx="10937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>
                <a:solidFill>
                  <a:srgbClr val="FF0000"/>
                </a:solidFill>
                <a:latin typeface="Calibri" pitchFamily="34" charset="0"/>
              </a:rPr>
              <a:t>О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4286250" y="2000250"/>
            <a:ext cx="9731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>
                <a:solidFill>
                  <a:srgbClr val="FF0000"/>
                </a:solidFill>
                <a:latin typeface="Calibri" pitchFamily="34" charset="0"/>
              </a:rPr>
              <a:t>Л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5143500" y="2000250"/>
            <a:ext cx="8334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>
                <a:solidFill>
                  <a:srgbClr val="FF0000"/>
                </a:solidFill>
                <a:latin typeface="Calibri" pitchFamily="34" charset="0"/>
              </a:rPr>
              <a:t>К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6000750" y="2000250"/>
            <a:ext cx="1020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>
                <a:solidFill>
                  <a:srgbClr val="FF0000"/>
                </a:solidFill>
                <a:latin typeface="Calibri" pitchFamily="34" charset="0"/>
              </a:rPr>
              <a:t>А</a:t>
            </a:r>
          </a:p>
        </p:txBody>
      </p:sp>
      <p:pic>
        <p:nvPicPr>
          <p:cNvPr id="76" name="0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14313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Стрелка вправо 24">
            <a:hlinkClick r:id="" action="ppaction://hlinkshowjump?jump=nextslide"/>
          </p:cNvPr>
          <p:cNvSpPr/>
          <p:nvPr/>
        </p:nvSpPr>
        <p:spPr>
          <a:xfrm>
            <a:off x="8001000" y="714375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902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</p:childTnLst>
        </p:cTn>
      </p:par>
    </p:tnLst>
    <p:bldLst>
      <p:bldP spid="70" grpId="0"/>
      <p:bldP spid="71" grpId="0"/>
      <p:bldP spid="73" grpId="0"/>
      <p:bldP spid="74" grpId="0"/>
      <p:bldP spid="7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Box 1"/>
          <p:cNvSpPr txBox="1">
            <a:spLocks noChangeArrowheads="1"/>
          </p:cNvSpPr>
          <p:nvPr/>
        </p:nvSpPr>
        <p:spPr bwMode="auto">
          <a:xfrm>
            <a:off x="1143000" y="0"/>
            <a:ext cx="6846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u="sng">
                <a:solidFill>
                  <a:srgbClr val="C00000"/>
                </a:solidFill>
                <a:latin typeface="Calibri" pitchFamily="34" charset="0"/>
              </a:rPr>
              <a:t>Игра «Отгадай слово»</a:t>
            </a:r>
          </a:p>
        </p:txBody>
      </p:sp>
      <p:sp>
        <p:nvSpPr>
          <p:cNvPr id="55298" name="TextBox 2"/>
          <p:cNvSpPr txBox="1">
            <a:spLocks noChangeArrowheads="1"/>
          </p:cNvSpPr>
          <p:nvPr/>
        </p:nvSpPr>
        <p:spPr bwMode="auto">
          <a:xfrm>
            <a:off x="3357563" y="1000125"/>
            <a:ext cx="2071687" cy="3968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Что делает?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85938" y="2071688"/>
            <a:ext cx="5429250" cy="15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1249363" y="2606675"/>
            <a:ext cx="107156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6680201" y="2606675"/>
            <a:ext cx="1071562" cy="15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785938" y="3143250"/>
            <a:ext cx="542925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3963988" y="2606675"/>
            <a:ext cx="107156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2606676" y="2606675"/>
            <a:ext cx="1071562" cy="15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5322888" y="2606675"/>
            <a:ext cx="107156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10" name="Picture 2" descr="C:\Documents and Settings\Кирилл\Рабочий стол\Рабочий стол\МАМА\анимация\ьтог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143250"/>
            <a:ext cx="19145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1" name="Picture 4" descr="C:\Documents and Settings\Кирилл\Рабочий стол\Рабочий стол\МАМА\анимация\ид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3357563"/>
            <a:ext cx="14732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2" name="Picture 5" descr="C:\Documents and Settings\Кирилл\Рабочий стол\Рабочий стол\МАМА\анимация\окно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4143375"/>
            <a:ext cx="1836738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5" descr="C:\Documents and Settings\Кирилл\Рабочий стол\Рабочий стол\МАМА\природа, фото\0_8313_1e8a742e_XL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2222976" y="4492140"/>
            <a:ext cx="2286016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0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85750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Стрелка вправо 38">
            <a:hlinkClick r:id="" action="ppaction://hlinkshowjump?jump=lastslide"/>
          </p:cNvPr>
          <p:cNvSpPr/>
          <p:nvPr/>
        </p:nvSpPr>
        <p:spPr>
          <a:xfrm>
            <a:off x="7715250" y="107156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0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"/>
          <p:cNvSpPr txBox="1">
            <a:spLocks noChangeArrowheads="1"/>
          </p:cNvSpPr>
          <p:nvPr/>
        </p:nvSpPr>
        <p:spPr bwMode="auto">
          <a:xfrm>
            <a:off x="1143000" y="0"/>
            <a:ext cx="6846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u="sng">
                <a:solidFill>
                  <a:srgbClr val="C00000"/>
                </a:solidFill>
                <a:latin typeface="Calibri" pitchFamily="34" charset="0"/>
              </a:rPr>
              <a:t>Игра «Отгадай слово»</a:t>
            </a:r>
          </a:p>
        </p:txBody>
      </p:sp>
      <p:sp>
        <p:nvSpPr>
          <p:cNvPr id="61443" name="TextBox 2"/>
          <p:cNvSpPr txBox="1">
            <a:spLocks noChangeArrowheads="1"/>
          </p:cNvSpPr>
          <p:nvPr/>
        </p:nvSpPr>
        <p:spPr bwMode="auto">
          <a:xfrm>
            <a:off x="3357563" y="1000125"/>
            <a:ext cx="2071687" cy="3968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Что делает?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85938" y="2071688"/>
            <a:ext cx="5429250" cy="15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1249363" y="2606675"/>
            <a:ext cx="107156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6680201" y="2606675"/>
            <a:ext cx="1071562" cy="15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785938" y="3143250"/>
            <a:ext cx="542925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3963988" y="2606675"/>
            <a:ext cx="107156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2606676" y="2606675"/>
            <a:ext cx="1071562" cy="15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5322888" y="2606675"/>
            <a:ext cx="107156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071688" y="2000250"/>
            <a:ext cx="9953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>
                <a:solidFill>
                  <a:srgbClr val="FF0000"/>
                </a:solidFill>
                <a:latin typeface="Calibri" pitchFamily="34" charset="0"/>
              </a:rPr>
              <a:t>И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357563" y="1928813"/>
            <a:ext cx="9286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>
                <a:solidFill>
                  <a:srgbClr val="FF0000"/>
                </a:solidFill>
                <a:latin typeface="Calibri" pitchFamily="34" charset="0"/>
              </a:rPr>
              <a:t>Д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786313" y="2000250"/>
            <a:ext cx="6842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>
                <a:solidFill>
                  <a:srgbClr val="FF0000"/>
                </a:solidFill>
                <a:latin typeface="Calibri" pitchFamily="34" charset="0"/>
              </a:rPr>
              <a:t>Ё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215063" y="2000250"/>
            <a:ext cx="6921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>
                <a:solidFill>
                  <a:srgbClr val="FF0000"/>
                </a:solidFill>
                <a:latin typeface="Calibri" pitchFamily="34" charset="0"/>
              </a:rPr>
              <a:t>Т</a:t>
            </a:r>
          </a:p>
        </p:txBody>
      </p:sp>
      <p:pic>
        <p:nvPicPr>
          <p:cNvPr id="61455" name="Picture 2" descr="C:\Documents and Settings\Кирилл\Рабочий стол\Рабочий стол\МАМА\анимация\ьтог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143250"/>
            <a:ext cx="19145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6" name="Picture 4" descr="C:\Documents and Settings\Кирилл\Рабочий стол\Рабочий стол\МАМА\анимация\ид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3357563"/>
            <a:ext cx="14732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7" name="Picture 5" descr="C:\Documents and Settings\Кирилл\Рабочий стол\Рабочий стол\МАМА\анимация\окно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4143375"/>
            <a:ext cx="1836738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5" descr="C:\Documents and Settings\Кирилл\Рабочий стол\Рабочий стол\МАМА\природа, фото\0_8313_1e8a742e_XL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2222976" y="4492140"/>
            <a:ext cx="2286016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0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85750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Стрелка вправо 38">
            <a:hlinkClick r:id="" action="ppaction://hlinkshowjump?jump=lastslide"/>
          </p:cNvPr>
          <p:cNvSpPr/>
          <p:nvPr/>
        </p:nvSpPr>
        <p:spPr>
          <a:xfrm>
            <a:off x="7715250" y="107156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90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ирилл\Рабочий стол\Рабочий стол\МАМА\анимация\44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928670"/>
            <a:ext cx="3322800" cy="5112000"/>
          </a:xfrm>
          <a:prstGeom prst="rect">
            <a:avLst/>
          </a:prstGeom>
          <a:ln>
            <a:solidFill>
              <a:srgbClr val="FFC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4643438" y="1000108"/>
            <a:ext cx="4143404" cy="2800767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   Посмотри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внимательно!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 Не торопись!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Стрелка вправо 3">
            <a:hlinkClick r:id="" action="ppaction://hlinkshowjump?jump=lastslideviewed"/>
          </p:cNvPr>
          <p:cNvSpPr/>
          <p:nvPr/>
        </p:nvSpPr>
        <p:spPr>
          <a:xfrm>
            <a:off x="7358063" y="5715000"/>
            <a:ext cx="1428750" cy="698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Box 1"/>
          <p:cNvSpPr txBox="1">
            <a:spLocks noChangeArrowheads="1"/>
          </p:cNvSpPr>
          <p:nvPr/>
        </p:nvSpPr>
        <p:spPr bwMode="auto">
          <a:xfrm>
            <a:off x="1547813" y="357188"/>
            <a:ext cx="4881562" cy="15557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>
                <a:solidFill>
                  <a:srgbClr val="C00000"/>
                </a:solidFill>
                <a:latin typeface="Calibri" pitchFamily="34" charset="0"/>
              </a:rPr>
              <a:t>Конец</a:t>
            </a:r>
          </a:p>
        </p:txBody>
      </p:sp>
      <p:sp>
        <p:nvSpPr>
          <p:cNvPr id="59394" name="TextBox 2"/>
          <p:cNvSpPr txBox="1">
            <a:spLocks noChangeArrowheads="1"/>
          </p:cNvSpPr>
          <p:nvPr/>
        </p:nvSpPr>
        <p:spPr bwMode="auto">
          <a:xfrm>
            <a:off x="428625" y="3429000"/>
            <a:ext cx="71675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7030A0"/>
                </a:solidFill>
                <a:latin typeface="Calibri" pitchFamily="34" charset="0"/>
              </a:rPr>
              <a:t>  Презентацию составила </a:t>
            </a:r>
            <a:r>
              <a:rPr lang="ru-RU" sz="3600" b="1">
                <a:solidFill>
                  <a:srgbClr val="7030A0"/>
                </a:solidFill>
              </a:rPr>
              <a:t>Борисова Т.Г.</a:t>
            </a:r>
          </a:p>
          <a:p>
            <a:r>
              <a:rPr lang="ru-RU" sz="3600" b="1">
                <a:solidFill>
                  <a:srgbClr val="7030A0"/>
                </a:solidFill>
                <a:latin typeface="Calibri" pitchFamily="34" charset="0"/>
              </a:rPr>
              <a:t>     воспитатель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3643313" y="-285750"/>
            <a:ext cx="235743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 b="1" u="sng">
                <a:solidFill>
                  <a:srgbClr val="C00000"/>
                </a:solidFill>
                <a:latin typeface="Calibri" pitchFamily="34" charset="0"/>
              </a:rPr>
              <a:t>Лук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75" y="857250"/>
            <a:ext cx="45720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Взял я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лук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, одну стрелу,</a:t>
            </a:r>
          </a:p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Натянул я тетиву.</a:t>
            </a:r>
          </a:p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Ты лети моя стрела</a:t>
            </a:r>
          </a:p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В голубые небеса!</a:t>
            </a:r>
          </a:p>
          <a:p>
            <a:endParaRPr lang="ru-RU" sz="2800" b="1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10800000" flipV="1">
            <a:off x="5073650" y="1109663"/>
            <a:ext cx="407193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Прилетела в огород,</a:t>
            </a:r>
          </a:p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Где на грядке</a:t>
            </a:r>
          </a:p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            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лук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 растёт.</a:t>
            </a: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50" y="4786313"/>
            <a:ext cx="13589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50" y="2928938"/>
            <a:ext cx="13589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Кирилл\Рабочий стол\Рабочий стол\МАМА\природа, фото\0_2eb01_d4de4c11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3214686"/>
            <a:ext cx="3888000" cy="29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Documents and Settings\Кирилл\Рабочий стол\Рабочий стол\МАМА\природа, фото\0_cb1e_ef8130d0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2928934"/>
            <a:ext cx="2451060" cy="36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3286125" y="-214313"/>
            <a:ext cx="4357688" cy="110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u="sng">
                <a:solidFill>
                  <a:srgbClr val="C00000"/>
                </a:solidFill>
                <a:latin typeface="Calibri" pitchFamily="34" charset="0"/>
              </a:rPr>
              <a:t>Ключ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71750" y="714375"/>
            <a:ext cx="4000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    </a:t>
            </a:r>
            <a:r>
              <a:rPr lang="ru-RU" sz="2800" b="1" u="sng">
                <a:solidFill>
                  <a:srgbClr val="7030A0"/>
                </a:solidFill>
                <a:latin typeface="Calibri" pitchFamily="34" charset="0"/>
              </a:rPr>
              <a:t>Много есть ключей:</a:t>
            </a:r>
          </a:p>
        </p:txBody>
      </p:sp>
      <p:pic>
        <p:nvPicPr>
          <p:cNvPr id="3074" name="Picture 2" descr="C:\Documents and Settings\Кирилл\Рабочий стол\Рабочий стол\МАМА\природа, фото\0_6bf7_706f31db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285860"/>
            <a:ext cx="3312000" cy="248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82" name="Picture 10" descr="C:\Documents and Settings\Кирилл\Рабочий стол\Рабочий стол\МАМА\природа, фото\0_e99b_39c785e3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1214422"/>
            <a:ext cx="3105000" cy="248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0"/>
            <a:ext cx="13589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5100" y="0"/>
            <a:ext cx="13589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0" y="1500188"/>
            <a:ext cx="13589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42875" y="3929063"/>
            <a:ext cx="3071813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Ключ</a:t>
            </a:r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 – родник</a:t>
            </a:r>
          </a:p>
          <a:p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     среди камней,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357938" y="3929063"/>
            <a:ext cx="26431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Ключ</a:t>
            </a:r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 –</a:t>
            </a:r>
          </a:p>
          <a:p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скрипичный,</a:t>
            </a:r>
          </a:p>
          <a:p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             завитой,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339975" y="6237288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И обычный 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ключ</a:t>
            </a:r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 дверной.</a:t>
            </a:r>
          </a:p>
        </p:txBody>
      </p:sp>
      <p:pic>
        <p:nvPicPr>
          <p:cNvPr id="3085" name="Picture 13" descr="C:\Documents and Settings\Кирилл\Рабочий стол\Рабочий стол\МАМА\анимация\нота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62888" y="3714750"/>
            <a:ext cx="12811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 descr="C:\Documents and Settings\Кирилл\Рабочий стол\Рабочий стол\МАМА\природа, фото\0_2a8b0_7a8d0ba0_XL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30567" y="3192461"/>
            <a:ext cx="2295000" cy="306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3643313" y="-142875"/>
            <a:ext cx="43576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u="sng">
                <a:solidFill>
                  <a:srgbClr val="C00000"/>
                </a:solidFill>
                <a:latin typeface="Calibri" pitchFamily="34" charset="0"/>
              </a:rPr>
              <a:t>Коса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857250"/>
            <a:ext cx="3714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Право, я причёска – чудо.</a:t>
            </a:r>
          </a:p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   Заплести меня не худо.</a:t>
            </a:r>
          </a:p>
        </p:txBody>
      </p:sp>
      <p:pic>
        <p:nvPicPr>
          <p:cNvPr id="1026" name="Picture 2" descr="C:\Documents and Settings\Кирилл\Рабочий стол\Рабочий стол\МАМА\природа, фото\0_95e9_46f88966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857364"/>
            <a:ext cx="3024000" cy="403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71563" y="6000750"/>
            <a:ext cx="13573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Коса</a:t>
            </a:r>
          </a:p>
        </p:txBody>
      </p:sp>
      <p:pic>
        <p:nvPicPr>
          <p:cNvPr id="1027" name="Picture 3" descr="C:\Documents and Settings\Кирилл\Рабочий стол\Рабочий стол\МАМА\природа, фото\0_ee5e_e4821b77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8992" y="1000108"/>
            <a:ext cx="2445120" cy="345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C:\Documents and Settings\Кирилл\Рабочий стол\Рабочий стол\МАМА\природа, фото\Kosa Serpan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72436" y="2620959"/>
            <a:ext cx="2179011" cy="295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00750" y="857250"/>
            <a:ext cx="2879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На лугу с шипеньем</a:t>
            </a:r>
          </a:p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                       острым</a:t>
            </a:r>
          </a:p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Управляюсь с </a:t>
            </a:r>
          </a:p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                 сенокосом.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072313" y="6000750"/>
            <a:ext cx="1714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Коса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03575" y="4572000"/>
            <a:ext cx="3673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В воду я вдаюс полоской</a:t>
            </a:r>
          </a:p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Узкой, серенькой и</a:t>
            </a:r>
            <a:r>
              <a:rPr lang="ru-RU" sz="2000" b="1">
                <a:solidFill>
                  <a:srgbClr val="7030A0"/>
                </a:solidFill>
              </a:rPr>
              <a:t> </a:t>
            </a:r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плоской.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43250" y="6072188"/>
            <a:ext cx="2928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Песчаная коса</a:t>
            </a:r>
          </a:p>
        </p:txBody>
      </p:sp>
      <p:pic>
        <p:nvPicPr>
          <p:cNvPr id="22539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71625"/>
            <a:ext cx="84613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13" y="2286000"/>
            <a:ext cx="8461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5" y="928688"/>
            <a:ext cx="84613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1785938" y="-142875"/>
            <a:ext cx="56435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C00000"/>
                </a:solidFill>
                <a:latin typeface="Calibri" pitchFamily="34" charset="0"/>
              </a:rPr>
              <a:t>      </a:t>
            </a:r>
            <a:r>
              <a:rPr lang="ru-RU" sz="6600" b="1" u="sng">
                <a:solidFill>
                  <a:srgbClr val="C00000"/>
                </a:solidFill>
                <a:latin typeface="Calibri" pitchFamily="34" charset="0"/>
              </a:rPr>
              <a:t>Лисичка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57438" y="928688"/>
            <a:ext cx="49022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Суслик выскочил из норки</a:t>
            </a:r>
          </a:p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И спросил у рыжей норки:</a:t>
            </a:r>
          </a:p>
          <a:p>
            <a:endParaRPr lang="ru-RU" sz="2800" b="1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5650" y="1857375"/>
            <a:ext cx="35290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Где вы были?</a:t>
            </a:r>
          </a:p>
          <a:p>
            <a:pPr>
              <a:buFontTx/>
              <a:buChar char="-"/>
            </a:pPr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 У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лисички.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29250" y="1857375"/>
            <a:ext cx="3429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Что вы ели там?</a:t>
            </a:r>
          </a:p>
          <a:p>
            <a:pPr>
              <a:buFontTx/>
              <a:buChar char="-"/>
            </a:pPr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Лисички.</a:t>
            </a:r>
          </a:p>
        </p:txBody>
      </p:sp>
      <p:pic>
        <p:nvPicPr>
          <p:cNvPr id="1026" name="Picture 2" descr="C:\Documents and Settings\Кирилл\Рабочий стол\Рабочий стол\МАМА\природа, фото\0_1810b_d2681a53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000372"/>
            <a:ext cx="4704000" cy="352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Кирилл\Рабочий стол\Рабочий стол\МАМА\природа, фото\0_120f1_12ddcc97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32000" y="3071810"/>
            <a:ext cx="4512000" cy="338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3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85750"/>
            <a:ext cx="12684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0" y="214313"/>
            <a:ext cx="12684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3571875" y="-142875"/>
            <a:ext cx="43576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u="sng">
                <a:solidFill>
                  <a:srgbClr val="C00000"/>
                </a:solidFill>
                <a:latin typeface="Calibri" pitchFamily="34" charset="0"/>
              </a:rPr>
              <a:t>Иголка</a:t>
            </a:r>
          </a:p>
        </p:txBody>
      </p:sp>
      <p:pic>
        <p:nvPicPr>
          <p:cNvPr id="2050" name="Picture 2" descr="C:\Documents and Settings\Кирилл\Рабочий стол\Рабочий стол\МАМА\природа, фото\0_37a14_470fea12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857232"/>
            <a:ext cx="3072000" cy="230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Documents and Settings\Кирилл\Рабочий стол\Рабочий стол\МАМА\природа, фото\0_b1e7_b719c4bf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857232"/>
            <a:ext cx="3969111" cy="230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Documents and Settings\Кирилл\Рабочий стол\Рабочий стол\МАМА\природа, фото\0_2c492_ea38f6d1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3643314"/>
            <a:ext cx="3072000" cy="230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 descr="C:\Documents and Settings\Кирилл\Рабочий стол\Рабочий стол\МАМА\природа, фото\0_206d8_f9cab2e5_-1-XL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00000">
            <a:off x="6164309" y="3408327"/>
            <a:ext cx="2053398" cy="295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2938" y="3071813"/>
            <a:ext cx="3357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Есть </a:t>
            </a:r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иголки</a:t>
            </a:r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 у ежа.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72125" y="3143250"/>
            <a:ext cx="353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И, конечно, у ерша.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2938" y="5857875"/>
            <a:ext cx="3929062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  </a:t>
            </a:r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У сосны и ёлки</a:t>
            </a:r>
          </a:p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Тоже есть </a:t>
            </a:r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иголки.</a:t>
            </a:r>
          </a:p>
          <a:p>
            <a:endParaRPr lang="ru-RU" sz="2800" b="1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86375" y="5857875"/>
            <a:ext cx="38576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      </a:t>
            </a:r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Это швейная </a:t>
            </a:r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игла.</a:t>
            </a:r>
          </a:p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Всем одежду шьёт она.</a:t>
            </a:r>
          </a:p>
        </p:txBody>
      </p:sp>
      <p:pic>
        <p:nvPicPr>
          <p:cNvPr id="26634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8" y="857250"/>
            <a:ext cx="9064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3" y="2143125"/>
            <a:ext cx="9064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13" y="3643313"/>
            <a:ext cx="9064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3" y="4857750"/>
            <a:ext cx="9064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2786063" y="-142875"/>
            <a:ext cx="43576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u="sng">
                <a:solidFill>
                  <a:srgbClr val="C00000"/>
                </a:solidFill>
                <a:latin typeface="Calibri" pitchFamily="34" charset="0"/>
              </a:rPr>
              <a:t>Овсянка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57375" y="928688"/>
            <a:ext cx="61436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  </a:t>
            </a:r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Вот этой </a:t>
            </a:r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овсянки</a:t>
            </a:r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 не хочется киске.</a:t>
            </a:r>
          </a:p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(Вот этой овсянки, которая в миске).</a:t>
            </a:r>
          </a:p>
        </p:txBody>
      </p:sp>
      <p:pic>
        <p:nvPicPr>
          <p:cNvPr id="1026" name="Picture 2" descr="C:\Documents and Settings\Кирилл\Рабочий стол\Рабочий стол\МАМА\анимация\File0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85794"/>
            <a:ext cx="1800000" cy="180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 descr="C:\Documents and Settings\Кирилл\Рабочий стол\Рабочий стол\МАМА\природа, фото\0_8601_58ea00f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3000372"/>
            <a:ext cx="4848000" cy="363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00250" y="1857375"/>
            <a:ext cx="7000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Какой же </a:t>
            </a:r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овсянки</a:t>
            </a:r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 она захотела?</a:t>
            </a:r>
          </a:p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Не той ли, что мимо сейчас пролетела.</a:t>
            </a:r>
          </a:p>
        </p:txBody>
      </p:sp>
      <p:pic>
        <p:nvPicPr>
          <p:cNvPr id="1028" name="Picture 4" descr="C:\Documents and Settings\Кирилл\Рабочий стол\Рабочий стол\МАМА\природа, фото\0_33163_6fc202d6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43570" y="2786058"/>
            <a:ext cx="3193020" cy="388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5" y="2786063"/>
            <a:ext cx="9064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75" y="2786063"/>
            <a:ext cx="9064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/>
          <p:cNvSpPr txBox="1">
            <a:spLocks noChangeArrowheads="1"/>
          </p:cNvSpPr>
          <p:nvPr/>
        </p:nvSpPr>
        <p:spPr bwMode="auto">
          <a:xfrm>
            <a:off x="3571875" y="-142875"/>
            <a:ext cx="45005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u="sng">
                <a:solidFill>
                  <a:srgbClr val="C00000"/>
                </a:solidFill>
                <a:latin typeface="Calibri" pitchFamily="34" charset="0"/>
              </a:rPr>
              <a:t>Ручка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71688" y="857250"/>
            <a:ext cx="6500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7030A0"/>
                </a:solidFill>
                <a:latin typeface="Calibri" pitchFamily="34" charset="0"/>
              </a:rPr>
              <a:t>У кого или чего есть «ручка»?</a:t>
            </a:r>
          </a:p>
        </p:txBody>
      </p:sp>
      <p:pic>
        <p:nvPicPr>
          <p:cNvPr id="2050" name="Picture 2" descr="C:\Documents and Settings\Кирилл\Рабочий стол\Рабочий стол\МАМА\природа, фото\0_1bb2a_41c741d5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571612"/>
            <a:ext cx="2400000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Кирилл\Рабочий стол\Рабочий стол\МАМА\природа, фото\0_1d781_fda122b2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0931" y="3891072"/>
            <a:ext cx="1796104" cy="22420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Documents and Settings\Кирилл\Рабочий стол\Рабочий стол\МАМА\природа, фото\0_2b309_78dbcdf8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0430" y="1571612"/>
            <a:ext cx="2124000" cy="21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4" name="Picture 6" descr="C:\Documents and Settings\Кирилл\Рабочий стол\Рабочий стол\МАМА\природа, фото\0_2f09e_5c0741a_orig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2" y="1614475"/>
            <a:ext cx="2496000" cy="18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5" name="Picture 7" descr="C:\Documents and Settings\Кирилл\Рабочий стол\Рабочий стол\МАМА\природа, фото\0_bdbf_d0a22a64_orig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4143380"/>
            <a:ext cx="2412000" cy="241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85813" y="3429000"/>
            <a:ext cx="1928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У чашки,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71938" y="3714750"/>
            <a:ext cx="1357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у сумки,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000875" y="3429000"/>
            <a:ext cx="1785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у двери,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1500" y="6429375"/>
            <a:ext cx="2571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у малыша.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928938" y="4857750"/>
            <a:ext cx="3286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А этой ручкой я пишу,</a:t>
            </a:r>
          </a:p>
          <a:p>
            <a:r>
              <a:rPr lang="ru-RU" sz="2000" b="1">
                <a:solidFill>
                  <a:srgbClr val="7030A0"/>
                </a:solidFill>
                <a:latin typeface="Calibri" pitchFamily="34" charset="0"/>
              </a:rPr>
              <a:t>     Буквы новые учу.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</TotalTime>
  <Words>415</Words>
  <Application>Microsoft Office PowerPoint</Application>
  <PresentationFormat>Экран (4:3)</PresentationFormat>
  <Paragraphs>180</Paragraphs>
  <Slides>26</Slides>
  <Notes>26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Кирилл</dc:creator>
  <cp:lastModifiedBy>Ольга</cp:lastModifiedBy>
  <cp:revision>134</cp:revision>
  <dcterms:created xsi:type="dcterms:W3CDTF">2009-06-03T12:24:57Z</dcterms:created>
  <dcterms:modified xsi:type="dcterms:W3CDTF">2016-08-25T07:36:24Z</dcterms:modified>
</cp:coreProperties>
</file>