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9" r:id="rId18"/>
    <p:sldId id="275" r:id="rId19"/>
    <p:sldId id="272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3" autoAdjust="0"/>
    <p:restoredTop sz="99642" autoAdjust="0"/>
  </p:normalViewPr>
  <p:slideViewPr>
    <p:cSldViewPr>
      <p:cViewPr varScale="1">
        <p:scale>
          <a:sx n="84" d="100"/>
          <a:sy n="84" d="100"/>
        </p:scale>
        <p:origin x="-350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Скругленный прямоугольник 9"/>
          <p:cNvGrpSpPr>
            <a:grpSpLocks/>
          </p:cNvGrpSpPr>
          <p:nvPr/>
        </p:nvGrpSpPr>
        <p:grpSpPr bwMode="auto">
          <a:xfrm>
            <a:off x="414338" y="427038"/>
            <a:ext cx="8315325" cy="3121025"/>
            <a:chOff x="261" y="269"/>
            <a:chExt cx="5238" cy="1966"/>
          </a:xfrm>
        </p:grpSpPr>
        <p:pic>
          <p:nvPicPr>
            <p:cNvPr id="7" name="Скругленный прямоугольник 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1966"/>
            </a:xfrm>
            <a:prstGeom prst="rect">
              <a:avLst/>
            </a:prstGeom>
            <a:noFill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90" y="300"/>
              <a:ext cx="5180" cy="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93BFEF-6F2C-44D7-8856-3A8CAC1825C9}" type="datetimeFigureOut">
              <a:rPr lang="ru-RU"/>
              <a:pPr>
                <a:defRPr/>
              </a:pPr>
              <a:t>24.05.2017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B68E37-44A0-41A4-A496-5CE8D7279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219D8-44C8-44E4-9A90-FCA3A5F9C6E3}" type="datetimeFigureOut">
              <a:rPr lang="ru-RU"/>
              <a:pPr>
                <a:defRPr/>
              </a:pPr>
              <a:t>24.05.2017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F5857-396B-434B-882D-9D4D89B9B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3B956-9616-4BA5-8BF7-CFA8EA24355B}" type="datetimeFigureOut">
              <a:rPr lang="ru-RU"/>
              <a:pPr>
                <a:defRPr/>
              </a:pPr>
              <a:t>24.05.2017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FD344-7991-45B6-BE41-54495104B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4F942-EF3E-4D7E-9FEB-12F93802F044}" type="datetimeFigureOut">
              <a:rPr lang="ru-RU"/>
              <a:pPr>
                <a:defRPr/>
              </a:pPr>
              <a:t>24.05.2017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FBDD0-CAFA-4F49-84E5-0FED69A3D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Скругленный прямоугольник 10"/>
          <p:cNvGrpSpPr>
            <a:grpSpLocks/>
          </p:cNvGrpSpPr>
          <p:nvPr/>
        </p:nvGrpSpPr>
        <p:grpSpPr bwMode="auto">
          <a:xfrm>
            <a:off x="414338" y="427038"/>
            <a:ext cx="8315325" cy="4352925"/>
            <a:chOff x="261" y="269"/>
            <a:chExt cx="5238" cy="2742"/>
          </a:xfrm>
        </p:grpSpPr>
        <p:pic>
          <p:nvPicPr>
            <p:cNvPr id="6" name="Скругленный прямоугольник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2742"/>
            </a:xfrm>
            <a:prstGeom prst="rect">
              <a:avLst/>
            </a:prstGeom>
            <a:noFill/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81" y="291"/>
              <a:ext cx="5198" cy="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6A2632-9FAA-486C-8FCB-F090317990C3}" type="datetimeFigureOut">
              <a:rPr lang="ru-RU"/>
              <a:pPr>
                <a:defRPr/>
              </a:pPr>
              <a:t>24.05.2017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C6B28A-6246-4AA5-846A-AAB228133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28036-E406-436F-A654-7DEEFDF03BF1}" type="datetimeFigureOut">
              <a:rPr lang="ru-RU"/>
              <a:pPr>
                <a:defRPr/>
              </a:pPr>
              <a:t>24.05.2017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3E993-237D-4DF0-B517-7CA297578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F2648-E535-4E64-A7FD-FEF0D894588A}" type="datetimeFigureOut">
              <a:rPr lang="ru-RU"/>
              <a:pPr>
                <a:defRPr/>
              </a:pPr>
              <a:t>24.05.2017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062E3-3F6E-412B-AEBD-874578A88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373AD-7C1B-42D3-8773-DDF087A381AE}" type="datetimeFigureOut">
              <a:rPr lang="ru-RU"/>
              <a:pPr>
                <a:defRPr/>
              </a:pPr>
              <a:t>24.05.2017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EC4F2-D2EF-49F2-9FB2-DA8B1B7B1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FD300A-CD06-414D-9565-D8277199BC44}" type="datetimeFigureOut">
              <a:rPr lang="ru-RU"/>
              <a:pPr>
                <a:defRPr/>
              </a:pPr>
              <a:t>24.05.2017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FD880E-E541-454C-9288-317B031D5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0011A-1D0F-482E-BBD8-799F6014C085}" type="datetimeFigureOut">
              <a:rPr lang="ru-RU"/>
              <a:pPr>
                <a:defRPr/>
              </a:pPr>
              <a:t>24.05.2017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E5372-0F8C-494E-A318-45CD7478D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5FB5C0-9B54-4A3B-9D30-D4E1F9063F8F}" type="datetimeFigureOut">
              <a:rPr lang="ru-RU"/>
              <a:pPr>
                <a:defRPr/>
              </a:pPr>
              <a:t>24.05.2017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EC0D65-75B6-4E3E-ACF3-1251265B4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414338" y="427038"/>
            <a:ext cx="8315325" cy="5497512"/>
            <a:chOff x="261" y="269"/>
            <a:chExt cx="5238" cy="3463"/>
          </a:xfrm>
        </p:grpSpPr>
        <p:pic>
          <p:nvPicPr>
            <p:cNvPr id="1027" name="Скругленный прямоугольник 8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1" y="269"/>
              <a:ext cx="5238" cy="3463"/>
            </a:xfrm>
            <a:prstGeom prst="rect">
              <a:avLst/>
            </a:prstGeom>
            <a:noFill/>
          </p:spPr>
        </p:pic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90" cy="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1038204-2ADF-4AFB-9AB5-8ADCEA61F828}" type="datetimeFigureOut">
              <a:rPr lang="ru-RU"/>
              <a:pPr>
                <a:defRPr/>
              </a:pPr>
              <a:t>24.05.2017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FC5FA1E-4894-4CFB-9C8B-2475ACA1E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5" r:id="rId3"/>
    <p:sldLayoutId id="2147483742" r:id="rId4"/>
    <p:sldLayoutId id="2147483741" r:id="rId5"/>
    <p:sldLayoutId id="2147483740" r:id="rId6"/>
    <p:sldLayoutId id="2147483746" r:id="rId7"/>
    <p:sldLayoutId id="2147483739" r:id="rId8"/>
    <p:sldLayoutId id="2147483747" r:id="rId9"/>
    <p:sldLayoutId id="2147483738" r:id="rId10"/>
    <p:sldLayoutId id="21474837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 descr="DSC012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773238"/>
            <a:ext cx="6840538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0" name="Rectangle 2"/>
          <p:cNvGrpSpPr>
            <a:grpSpLocks noGrp="1"/>
          </p:cNvGrpSpPr>
          <p:nvPr/>
        </p:nvGrpSpPr>
        <p:grpSpPr bwMode="auto">
          <a:xfrm>
            <a:off x="219075" y="176213"/>
            <a:ext cx="8321675" cy="1622425"/>
            <a:chOff x="138" y="111"/>
            <a:chExt cx="5242" cy="1022"/>
          </a:xfrm>
        </p:grpSpPr>
        <p:pic>
          <p:nvPicPr>
            <p:cNvPr id="13314" name="Rectangle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8" y="111"/>
              <a:ext cx="5242" cy="1022"/>
            </a:xfrm>
            <a:prstGeom prst="rect">
              <a:avLst/>
            </a:prstGeom>
            <a:noFill/>
          </p:spPr>
        </p:pic>
        <p:sp>
          <p:nvSpPr>
            <p:cNvPr id="13315" name="Text Box 3"/>
            <p:cNvSpPr txBox="1">
              <a:spLocks noChangeArrowheads="1"/>
            </p:cNvSpPr>
            <p:nvPr/>
          </p:nvSpPr>
          <p:spPr bwMode="auto">
            <a:xfrm>
              <a:off x="190" y="139"/>
              <a:ext cx="5139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 anchor="b"/>
            <a:lstStyle/>
            <a:p>
              <a:pPr algn="ctr"/>
              <a:r>
                <a:rPr lang="ru-RU" sz="4000" b="1">
                  <a:solidFill>
                    <a:srgbClr val="FF8D3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Проект  </a:t>
              </a:r>
              <a:br>
                <a:rPr lang="ru-RU" sz="4000" b="1">
                  <a:solidFill>
                    <a:srgbClr val="FF8D3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</a:br>
              <a:r>
                <a:rPr lang="ru-RU" sz="4000" b="1">
                  <a:solidFill>
                    <a:srgbClr val="FF8D3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«</a:t>
              </a:r>
              <a:r>
                <a:rPr lang="ru-RU" sz="4000" b="1">
                  <a:solidFill>
                    <a:srgbClr val="FF8D3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Зеленая сказка </a:t>
              </a:r>
              <a:r>
                <a:rPr lang="ru-RU" sz="4000" b="1">
                  <a:solidFill>
                    <a:srgbClr val="FF8D3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на окне»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DSC012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73238"/>
            <a:ext cx="61214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987675" y="476250"/>
            <a:ext cx="5616575" cy="16573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800" smtClean="0">
                <a:solidFill>
                  <a:schemeClr val="tx1"/>
                </a:solidFill>
                <a:effectLst/>
                <a:latin typeface="Times New Roman" pitchFamily="18" charset="0"/>
              </a:rPr>
              <a:t>Весёлый «огородик» - здесь есть всё, что должно быть в настоящем огороде: домик, забор, огородное пугало для острастки ворон, собачка в будке, охраняющая хозяйство, кони, козы пасутся …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1052513"/>
            <a:ext cx="8569325" cy="50403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/>
              <a:t>Систематические наблюдения за ростом растений позволяют детям получить естественнонаучные знания и представления. </a:t>
            </a:r>
          </a:p>
        </p:txBody>
      </p:sp>
      <p:pic>
        <p:nvPicPr>
          <p:cNvPr id="23554" name="Рисунок 3" descr="фото14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213100"/>
            <a:ext cx="284321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DSC012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924175"/>
            <a:ext cx="4176713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 bwMode="auto">
          <a:xfrm>
            <a:off x="539750" y="4652963"/>
            <a:ext cx="8183563" cy="10810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smtClean="0">
                <a:effectLst/>
              </a:rPr>
              <a:t>Рассматривание семян (укропа, петрушки), посадка семян и лука. </a:t>
            </a:r>
          </a:p>
        </p:txBody>
      </p:sp>
      <p:pic>
        <p:nvPicPr>
          <p:cNvPr id="24578" name="Picture 5" descr="DSC012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557338"/>
            <a:ext cx="3240088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DSC012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412875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DSC012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836613"/>
            <a:ext cx="3887788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6" descr="DSC01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773238"/>
            <a:ext cx="3960812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5157788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Первые всходы.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662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4" descr="DSCN08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00372">
            <a:off x="4706938" y="169863"/>
            <a:ext cx="4044950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DSCN08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4269">
            <a:off x="185738" y="231775"/>
            <a:ext cx="3889375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DSCN08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2420938"/>
            <a:ext cx="42481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4724400"/>
            <a:ext cx="8183562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Все начинается с семечка.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765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4" descr="DSCN08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692150"/>
            <a:ext cx="38893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DSCN08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238" y="1628775"/>
            <a:ext cx="40163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DSC012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20713"/>
            <a:ext cx="4103687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6" descr="DSC012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773238"/>
            <a:ext cx="4246562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" descr="DSC012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860800"/>
            <a:ext cx="3168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body"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9698" name="Picture 5" descr="DSC012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08050"/>
            <a:ext cx="4175125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DSC012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708275"/>
            <a:ext cx="43195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6" descr="DSC012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2781300"/>
            <a:ext cx="460851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5" descr="DSC012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92150"/>
            <a:ext cx="424815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3933825"/>
            <a:ext cx="3024188" cy="17986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Рисование</a:t>
            </a:r>
            <a:br>
              <a:rPr lang="ru-RU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«Урожай»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549275"/>
            <a:ext cx="8521700" cy="5546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		В игровой форме воспитывается в детях трудолюбие, бережное отношение к растениям, желание вырастить своими руками.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	</a:t>
            </a:r>
          </a:p>
        </p:txBody>
      </p:sp>
      <p:sp>
        <p:nvSpPr>
          <p:cNvPr id="31746" name="AutoShape 2" descr="&amp;Pcy;&amp;rcy;&amp;ocy;&amp;iecy;&amp;kcy;&amp;tcy; &amp;dcy;&amp;lcy;&amp;yacy; &amp;pcy;&amp;iecy;&amp;rcy;&amp;vcy;&amp;ocy;&amp;jcy; &amp;mcy;&amp;lcy;&amp;acy;&amp;dcy;&amp;shcy;&amp;iecy;&amp;jcy; &amp;gcy;&amp;rcy;&amp;ucy;&amp;pcy;&amp;pcy;&amp;y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31747" name="Рисунок 5" descr="0001-001-Skorogovorki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349500"/>
            <a:ext cx="3481388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765175"/>
            <a:ext cx="8521700" cy="5256213"/>
          </a:xfrm>
        </p:spPr>
        <p:txBody>
          <a:bodyPr/>
          <a:lstStyle/>
          <a:p>
            <a:pPr indent="450850" eaLnBrk="1" hangingPunct="1">
              <a:buFont typeface="Wingdings 2" pitchFamily="18" charset="2"/>
              <a:buNone/>
            </a:pPr>
            <a:r>
              <a:rPr lang="ru-RU" smtClean="0"/>
              <a:t>За окном ещё холодно, а на  окнах детского сада зазеленели огороды.</a:t>
            </a:r>
          </a:p>
          <a:p>
            <a:pPr indent="450850" eaLnBrk="1" hangingPunct="1">
              <a:buFont typeface="Wingdings 2" pitchFamily="18" charset="2"/>
              <a:buNone/>
            </a:pPr>
            <a:r>
              <a:rPr lang="ru-RU" smtClean="0"/>
              <a:t>Да – да, самые настоящие огороды с грядками: где заботливо посеяны семена огурцов, томатов, гороха, бобов, и, конечно, с задорными луковыми хвостиками, радующими отвыкший за долгую зиму глаз сочными зелёными стрелами.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indent="360363" eaLnBrk="1" hangingPunct="1">
              <a:buFont typeface="Wingdings 2" pitchFamily="18" charset="2"/>
              <a:buNone/>
            </a:pPr>
            <a:r>
              <a:rPr lang="ru-RU" sz="2600" smtClean="0"/>
              <a:t>	Огород на окне стал хорошим подспорьем и помощником в воспитании у детей экологической культуры, создание правильного отношения к живой природе. Он способен расширить представление детей о растениях, об условиях , необходимых для роста и развития, развивать этическое чувство, умение радоваться красоте выращиваемых растений и результатами своего труда.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3795" name="Содержимое 4" descr="5e25e2ce4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0350"/>
            <a:ext cx="8569325" cy="6427788"/>
          </a:xfrm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3" y="5529263"/>
            <a:ext cx="5913437" cy="8350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765175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Цель проекта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1143000" y="2286000"/>
            <a:ext cx="7559675" cy="28829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Развитие у детей познавательно-исследовательских интересов, расширение кругозора детей, в процессе  ухода и наблюдения за огородными культурами.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7931150" cy="6238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Задачи проекта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250825" y="1071563"/>
            <a:ext cx="8523288" cy="5786437"/>
          </a:xfrm>
        </p:spPr>
        <p:txBody>
          <a:bodyPr/>
          <a:lstStyle/>
          <a:p>
            <a:pPr eaLnBrk="1" hangingPunct="1"/>
            <a:r>
              <a:rPr lang="ru-RU" sz="2000" smtClean="0"/>
              <a:t>Дать знания, что растения живые, их поливают, сажают, выращивают из семян. Расширить знания и представления детей о полезных свойствах овощей (лука, огурцов, зеленых листьев салата. Их строении и условиях, необходимых для их роста. </a:t>
            </a:r>
          </a:p>
          <a:p>
            <a:pPr eaLnBrk="1" hangingPunct="1"/>
            <a:r>
              <a:rPr lang="ru-RU" sz="2000" smtClean="0"/>
              <a:t> Уточнить представления о труде взрослых, учить детей правильно называть трудовые действия. </a:t>
            </a:r>
          </a:p>
          <a:p>
            <a:pPr eaLnBrk="1" hangingPunct="1"/>
            <a:r>
              <a:rPr lang="ru-RU" sz="2000" smtClean="0"/>
              <a:t> Воспитывать трудолюбие, бережное отношение к растениям. </a:t>
            </a:r>
          </a:p>
          <a:p>
            <a:pPr eaLnBrk="1" hangingPunct="1"/>
            <a:r>
              <a:rPr lang="ru-RU" sz="2000" smtClean="0"/>
              <a:t> Получить положительные эмоции от полученных результатов. </a:t>
            </a:r>
          </a:p>
          <a:p>
            <a:pPr eaLnBrk="1" hangingPunct="1"/>
            <a:r>
              <a:rPr lang="ru-RU" sz="2000" smtClean="0"/>
              <a:t> Обогащать словарный запас, развивать связную речь детей. </a:t>
            </a:r>
          </a:p>
          <a:p>
            <a:pPr eaLnBrk="1" hangingPunct="1"/>
            <a:r>
              <a:rPr lang="ru-RU" sz="2000" smtClean="0"/>
              <a:t> Создать условия для участия родителей в образовательном процессе.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183562" cy="10525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Вид проекта: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68313" y="1628775"/>
            <a:ext cx="8183562" cy="41878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/>
              <a:t>кракоткосрочный, </a:t>
            </a:r>
          </a:p>
          <a:p>
            <a:pPr algn="ctr" eaLnBrk="1" hangingPunct="1">
              <a:buFontTx/>
              <a:buNone/>
            </a:pPr>
            <a:r>
              <a:rPr lang="ru-RU" b="1" smtClean="0"/>
              <a:t>познавательно-исследовательский, творческий, групповой 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Участники проекта: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503238" y="1916113"/>
            <a:ext cx="8183562" cy="28019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smtClean="0"/>
              <a:t>Воспитанники второй младшей группы , воспитател</a:t>
            </a:r>
            <a:r>
              <a:rPr lang="ru-RU" b="1" smtClean="0">
                <a:latin typeface="Arial" charset="0"/>
              </a:rPr>
              <a:t>и</a:t>
            </a:r>
            <a:r>
              <a:rPr lang="ru-RU" b="1" smtClean="0"/>
              <a:t>, родители.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Сроки реализации: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611188" y="1700213"/>
            <a:ext cx="8007350" cy="26685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b="1" smtClean="0"/>
              <a:t>март 201</a:t>
            </a:r>
            <a:r>
              <a:rPr lang="ru-RU" sz="3600" b="1" smtClean="0">
                <a:latin typeface="Arial" charset="0"/>
              </a:rPr>
              <a:t>7</a:t>
            </a:r>
            <a:r>
              <a:rPr lang="ru-RU" sz="3600" b="1" smtClean="0"/>
              <a:t>г - апрель 201</a:t>
            </a:r>
            <a:r>
              <a:rPr lang="ru-RU" sz="3600" b="1" smtClean="0">
                <a:latin typeface="Arial" charset="0"/>
              </a:rPr>
              <a:t>7</a:t>
            </a:r>
            <a:r>
              <a:rPr lang="ru-RU" sz="3600" b="1" smtClean="0"/>
              <a:t>г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549275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Ожидаемый результат: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0113" y="1628775"/>
            <a:ext cx="8007350" cy="4191000"/>
          </a:xfrm>
        </p:spPr>
        <p:txBody>
          <a:bodyPr>
            <a:normAutofit fontScale="77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Дети получат знания о том, что растения живые, их поливают, сажают, выращивают из семян, создают благоприятные условия для роста.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Дети получат представления о труде взрослых, научатся правильно называть трудовые действия.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Проводимая работа позволяет воспитывать трудолюбие, бережное отношение к растениям, умение замечать красоту растительного мира.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Все участники проекта (дети, воспитатели, родители) получат положительные эмоции от полученных результатов.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183563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План реализации проекта: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503238" y="1484313"/>
            <a:ext cx="8183562" cy="43926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Беседы с детьми «Что такое огород и для чего он нужен?», «Что мы хотим узнать об овощах?», «Понимание ценности своего здоровья и потребности быть здоровым?»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Сбор художественной литературы: стихи, загадки, пословицы, поговорки, рассказы, сказки про овощи, экологические сказки.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Оформление предметно-развивающей среды в группе.          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Планирование работы.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202</TotalTime>
  <Words>378</Words>
  <Application>Microsoft Office PowerPoint</Application>
  <PresentationFormat>Экран (4:3)</PresentationFormat>
  <Paragraphs>38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Verdana</vt:lpstr>
      <vt:lpstr>Wingdings 2</vt:lpstr>
      <vt:lpstr>Calibri</vt:lpstr>
      <vt:lpstr>Wingdings</vt:lpstr>
      <vt:lpstr>Times New Roman</vt:lpstr>
      <vt:lpstr>Аспект</vt:lpstr>
      <vt:lpstr>Аспект</vt:lpstr>
      <vt:lpstr>Аспект</vt:lpstr>
      <vt:lpstr>Аспект</vt:lpstr>
      <vt:lpstr>Аспект</vt:lpstr>
      <vt:lpstr>Слайд 1</vt:lpstr>
      <vt:lpstr>Слайд 2</vt:lpstr>
      <vt:lpstr>Цель проекта</vt:lpstr>
      <vt:lpstr>Задачи проекта</vt:lpstr>
      <vt:lpstr>Вид проекта:</vt:lpstr>
      <vt:lpstr>Участники проекта:</vt:lpstr>
      <vt:lpstr>Сроки реализации:</vt:lpstr>
      <vt:lpstr>Ожидаемый результат:</vt:lpstr>
      <vt:lpstr>План реализации проекта:</vt:lpstr>
      <vt:lpstr>Весёлый «огородик» - здесь есть всё, что должно быть в настоящем огороде: домик, забор, огородное пугало для острастки ворон, собачка в будке, охраняющая хозяйство, кони, козы пасутся …</vt:lpstr>
      <vt:lpstr>Слайд 11</vt:lpstr>
      <vt:lpstr>Рассматривание семян (укропа, петрушки), посадка семян и лука. </vt:lpstr>
      <vt:lpstr>Слайд 13</vt:lpstr>
      <vt:lpstr>Первые всходы.</vt:lpstr>
      <vt:lpstr>Все начинается с семечка.</vt:lpstr>
      <vt:lpstr>Слайд 16</vt:lpstr>
      <vt:lpstr>Слайд 17</vt:lpstr>
      <vt:lpstr>Рисование  «Урожай»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«Огород на окне»</dc:title>
  <dc:creator>1</dc:creator>
  <cp:lastModifiedBy>Ольга</cp:lastModifiedBy>
  <cp:revision>32</cp:revision>
  <dcterms:created xsi:type="dcterms:W3CDTF">2015-05-22T09:16:16Z</dcterms:created>
  <dcterms:modified xsi:type="dcterms:W3CDTF">2017-05-24T18:07:09Z</dcterms:modified>
</cp:coreProperties>
</file>